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9" r:id="rId5"/>
    <p:sldId id="287" r:id="rId6"/>
    <p:sldId id="284" r:id="rId7"/>
    <p:sldId id="285" r:id="rId8"/>
    <p:sldId id="286" r:id="rId9"/>
    <p:sldId id="282" r:id="rId10"/>
    <p:sldId id="283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73E22-778E-5342-9CD4-BBB74C6B67C5}" v="506" dt="2022-04-04T16:42:21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2BFDE-12FA-7449-8EAA-D83F99B26A6A}" type="doc">
      <dgm:prSet loTypeId="urn:microsoft.com/office/officeart/2008/layout/IncreasingCircle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7F710FC-A1F4-E54F-990A-2C575E462CE6}">
      <dgm:prSet phldrT="[Texto]"/>
      <dgm:spPr/>
      <dgm:t>
        <a:bodyPr/>
        <a:lstStyle/>
        <a:p>
          <a:endParaRPr lang="pt-PT" dirty="0"/>
        </a:p>
        <a:p>
          <a:r>
            <a:rPr lang="pt-PT" b="1" dirty="0"/>
            <a:t>FASE 1</a:t>
          </a:r>
        </a:p>
        <a:p>
          <a:r>
            <a:rPr lang="pt-PT" dirty="0"/>
            <a:t>Processo de candidatura à distinção "</a:t>
          </a:r>
          <a:r>
            <a:rPr lang="pt-PT" dirty="0" err="1"/>
            <a:t>Effective</a:t>
          </a:r>
          <a:r>
            <a:rPr lang="pt-PT" dirty="0"/>
            <a:t> CAF </a:t>
          </a:r>
          <a:r>
            <a:rPr lang="pt-PT" dirty="0" err="1"/>
            <a:t>User</a:t>
          </a:r>
          <a:r>
            <a:rPr lang="pt-PT" dirty="0"/>
            <a:t>"</a:t>
          </a:r>
        </a:p>
      </dgm:t>
    </dgm:pt>
    <dgm:pt modelId="{D94DBE72-A32E-5B4C-8130-88140C2D07D7}" type="parTrans" cxnId="{B6767382-1CD8-5343-928E-F07F7200D51B}">
      <dgm:prSet/>
      <dgm:spPr/>
      <dgm:t>
        <a:bodyPr/>
        <a:lstStyle/>
        <a:p>
          <a:endParaRPr lang="pt-PT"/>
        </a:p>
      </dgm:t>
    </dgm:pt>
    <dgm:pt modelId="{DBA019C2-416F-D84F-9011-B083FF1309AA}" type="sibTrans" cxnId="{B6767382-1CD8-5343-928E-F07F7200D51B}">
      <dgm:prSet/>
      <dgm:spPr/>
      <dgm:t>
        <a:bodyPr/>
        <a:lstStyle/>
        <a:p>
          <a:endParaRPr lang="pt-PT"/>
        </a:p>
      </dgm:t>
    </dgm:pt>
    <dgm:pt modelId="{6D81905A-A050-B748-B8CA-F2F116123888}">
      <dgm:prSet phldrT="[Texto]"/>
      <dgm:spPr/>
      <dgm:t>
        <a:bodyPr/>
        <a:lstStyle/>
        <a:p>
          <a:endParaRPr lang="pt-PT" dirty="0"/>
        </a:p>
        <a:p>
          <a:r>
            <a:rPr lang="pt-PT" b="1" dirty="0"/>
            <a:t>FASE 2</a:t>
          </a:r>
        </a:p>
        <a:p>
          <a:r>
            <a:rPr lang="pt-PT" dirty="0"/>
            <a:t>Processo de Feedback Externo da CAF</a:t>
          </a:r>
        </a:p>
      </dgm:t>
    </dgm:pt>
    <dgm:pt modelId="{48CFA7C0-DE9E-6244-9F34-88ABC75C1A73}" type="parTrans" cxnId="{DA4B5DDF-6743-0B45-81E1-B9BC76ED1B75}">
      <dgm:prSet/>
      <dgm:spPr/>
      <dgm:t>
        <a:bodyPr/>
        <a:lstStyle/>
        <a:p>
          <a:endParaRPr lang="pt-PT"/>
        </a:p>
      </dgm:t>
    </dgm:pt>
    <dgm:pt modelId="{17716F0D-2BC5-F449-82D2-E926B79B319B}" type="sibTrans" cxnId="{DA4B5DDF-6743-0B45-81E1-B9BC76ED1B75}">
      <dgm:prSet/>
      <dgm:spPr/>
      <dgm:t>
        <a:bodyPr/>
        <a:lstStyle/>
        <a:p>
          <a:endParaRPr lang="pt-PT"/>
        </a:p>
      </dgm:t>
    </dgm:pt>
    <dgm:pt modelId="{3FD5194B-A2FE-6B41-AEDE-F623A19A093B}">
      <dgm:prSet phldrT="[Texto]"/>
      <dgm:spPr/>
      <dgm:t>
        <a:bodyPr/>
        <a:lstStyle/>
        <a:p>
          <a:r>
            <a:rPr lang="pt-PT" b="1" dirty="0"/>
            <a:t>FASE 3 </a:t>
          </a:r>
        </a:p>
        <a:p>
          <a:r>
            <a:rPr lang="pt-PT" dirty="0"/>
            <a:t>Decisão / Atribuição da distinção “</a:t>
          </a:r>
          <a:r>
            <a:rPr lang="pt-PT" dirty="0" err="1"/>
            <a:t>Effective</a:t>
          </a:r>
          <a:r>
            <a:rPr lang="pt-PT" dirty="0"/>
            <a:t> CAF </a:t>
          </a:r>
          <a:r>
            <a:rPr lang="pt-PT" dirty="0" err="1"/>
            <a:t>User</a:t>
          </a:r>
          <a:r>
            <a:rPr lang="pt-PT" dirty="0"/>
            <a:t>”</a:t>
          </a:r>
        </a:p>
      </dgm:t>
    </dgm:pt>
    <dgm:pt modelId="{FBED4CDE-260E-9F47-8CBD-5BB723191870}" type="parTrans" cxnId="{A6DE86D8-E227-0745-90F7-6892E268A6F0}">
      <dgm:prSet/>
      <dgm:spPr/>
      <dgm:t>
        <a:bodyPr/>
        <a:lstStyle/>
        <a:p>
          <a:endParaRPr lang="pt-PT"/>
        </a:p>
      </dgm:t>
    </dgm:pt>
    <dgm:pt modelId="{C94C741B-7B56-FA40-AE06-379F4F5C1A20}" type="sibTrans" cxnId="{A6DE86D8-E227-0745-90F7-6892E268A6F0}">
      <dgm:prSet/>
      <dgm:spPr/>
      <dgm:t>
        <a:bodyPr/>
        <a:lstStyle/>
        <a:p>
          <a:endParaRPr lang="pt-PT"/>
        </a:p>
      </dgm:t>
    </dgm:pt>
    <dgm:pt modelId="{77617776-EE64-9A4E-B1A0-F4178F7F7513}" type="pres">
      <dgm:prSet presAssocID="{A9A2BFDE-12FA-7449-8EAA-D83F99B26A6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F41B7C4-10D7-B64E-A770-F5A5F45C907C}" type="pres">
      <dgm:prSet presAssocID="{C7F710FC-A1F4-E54F-990A-2C575E462CE6}" presName="composite" presStyleCnt="0"/>
      <dgm:spPr/>
    </dgm:pt>
    <dgm:pt modelId="{3443C170-4D3F-1547-9892-50C03B0EFF9F}" type="pres">
      <dgm:prSet presAssocID="{C7F710FC-A1F4-E54F-990A-2C575E462CE6}" presName="BackAccent" presStyleLbl="bgShp" presStyleIdx="0" presStyleCnt="3"/>
      <dgm:spPr/>
    </dgm:pt>
    <dgm:pt modelId="{B0D69F67-FB62-DC46-AA2D-79471F347801}" type="pres">
      <dgm:prSet presAssocID="{C7F710FC-A1F4-E54F-990A-2C575E462CE6}" presName="Accent" presStyleLbl="alignNode1" presStyleIdx="0" presStyleCnt="3"/>
      <dgm:spPr/>
    </dgm:pt>
    <dgm:pt modelId="{7C86BC0D-A063-E147-BE29-88C6726BFA8B}" type="pres">
      <dgm:prSet presAssocID="{C7F710FC-A1F4-E54F-990A-2C575E462CE6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9F761A0-2B9F-F649-836C-AD8547EBACB6}" type="pres">
      <dgm:prSet presAssocID="{C7F710FC-A1F4-E54F-990A-2C575E462CE6}" presName="Parent" presStyleLbl="revTx" presStyleIdx="0" presStyleCnt="3" custScaleX="106709" custScaleY="246932">
        <dgm:presLayoutVars>
          <dgm:chMax val="1"/>
          <dgm:chPref val="1"/>
          <dgm:bulletEnabled val="1"/>
        </dgm:presLayoutVars>
      </dgm:prSet>
      <dgm:spPr/>
    </dgm:pt>
    <dgm:pt modelId="{E17DB098-4D52-DA40-8ADA-AFDE28FCA6B6}" type="pres">
      <dgm:prSet presAssocID="{DBA019C2-416F-D84F-9011-B083FF1309AA}" presName="sibTrans" presStyleCnt="0"/>
      <dgm:spPr/>
    </dgm:pt>
    <dgm:pt modelId="{F8652FB3-473D-DC4D-9B8A-27DCCE485A17}" type="pres">
      <dgm:prSet presAssocID="{6D81905A-A050-B748-B8CA-F2F116123888}" presName="composite" presStyleCnt="0"/>
      <dgm:spPr/>
    </dgm:pt>
    <dgm:pt modelId="{5A30BB30-C50E-A64E-AE43-322D93DE38BF}" type="pres">
      <dgm:prSet presAssocID="{6D81905A-A050-B748-B8CA-F2F116123888}" presName="BackAccent" presStyleLbl="bgShp" presStyleIdx="1" presStyleCnt="3"/>
      <dgm:spPr/>
    </dgm:pt>
    <dgm:pt modelId="{3AB7301A-6F4E-3447-844D-DA2E5C216EA3}" type="pres">
      <dgm:prSet presAssocID="{6D81905A-A050-B748-B8CA-F2F116123888}" presName="Accent" presStyleLbl="alignNode1" presStyleIdx="1" presStyleCnt="3"/>
      <dgm:spPr/>
    </dgm:pt>
    <dgm:pt modelId="{BDF241DD-DF44-264A-956A-C255970956C1}" type="pres">
      <dgm:prSet presAssocID="{6D81905A-A050-B748-B8CA-F2F116123888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F6EC958-651E-E14B-9203-FE9121064E64}" type="pres">
      <dgm:prSet presAssocID="{6D81905A-A050-B748-B8CA-F2F116123888}" presName="Parent" presStyleLbl="revTx" presStyleIdx="1" presStyleCnt="3" custScaleY="237302" custLinFactNeighborX="0">
        <dgm:presLayoutVars>
          <dgm:chMax val="1"/>
          <dgm:chPref val="1"/>
          <dgm:bulletEnabled val="1"/>
        </dgm:presLayoutVars>
      </dgm:prSet>
      <dgm:spPr/>
    </dgm:pt>
    <dgm:pt modelId="{6AF4AC1A-E0EB-754E-9916-921EF79DCCA8}" type="pres">
      <dgm:prSet presAssocID="{17716F0D-2BC5-F449-82D2-E926B79B319B}" presName="sibTrans" presStyleCnt="0"/>
      <dgm:spPr/>
    </dgm:pt>
    <dgm:pt modelId="{B11F2D1B-5FEA-1C4D-B616-A17FA6AD1DA7}" type="pres">
      <dgm:prSet presAssocID="{3FD5194B-A2FE-6B41-AEDE-F623A19A093B}" presName="composite" presStyleCnt="0"/>
      <dgm:spPr/>
    </dgm:pt>
    <dgm:pt modelId="{CC2E3C1A-7DEB-BD43-99B4-5601B84C105A}" type="pres">
      <dgm:prSet presAssocID="{3FD5194B-A2FE-6B41-AEDE-F623A19A093B}" presName="BackAccent" presStyleLbl="bgShp" presStyleIdx="2" presStyleCnt="3"/>
      <dgm:spPr/>
    </dgm:pt>
    <dgm:pt modelId="{4598EC72-2999-B248-84CC-1F4A3CA8383B}" type="pres">
      <dgm:prSet presAssocID="{3FD5194B-A2FE-6B41-AEDE-F623A19A093B}" presName="Accent" presStyleLbl="alignNode1" presStyleIdx="2" presStyleCnt="3"/>
      <dgm:spPr/>
    </dgm:pt>
    <dgm:pt modelId="{EB6F20A9-6F79-484C-B613-93B14208C02E}" type="pres">
      <dgm:prSet presAssocID="{3FD5194B-A2FE-6B41-AEDE-F623A19A093B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F5C4CAE-C66C-FE48-B0FD-0EFA882694A4}" type="pres">
      <dgm:prSet presAssocID="{3FD5194B-A2FE-6B41-AEDE-F623A19A093B}" presName="Parent" presStyleLbl="revTx" presStyleIdx="2" presStyleCnt="3" custScaleX="113267" custScaleY="230163" custLinFactNeighborX="1203" custLinFactNeighborY="-3559">
        <dgm:presLayoutVars>
          <dgm:chMax val="1"/>
          <dgm:chPref val="1"/>
          <dgm:bulletEnabled val="1"/>
        </dgm:presLayoutVars>
      </dgm:prSet>
      <dgm:spPr/>
    </dgm:pt>
  </dgm:ptLst>
  <dgm:cxnLst>
    <dgm:cxn modelId="{3B1A6525-C8DB-9443-B58E-EA2CB8566954}" type="presOf" srcId="{A9A2BFDE-12FA-7449-8EAA-D83F99B26A6A}" destId="{77617776-EE64-9A4E-B1A0-F4178F7F7513}" srcOrd="0" destOrd="0" presId="urn:microsoft.com/office/officeart/2008/layout/IncreasingCircleProcess"/>
    <dgm:cxn modelId="{BB8E813B-87A2-4249-9D51-7ACFF19592E1}" type="presOf" srcId="{C7F710FC-A1F4-E54F-990A-2C575E462CE6}" destId="{C9F761A0-2B9F-F649-836C-AD8547EBACB6}" srcOrd="0" destOrd="0" presId="urn:microsoft.com/office/officeart/2008/layout/IncreasingCircleProcess"/>
    <dgm:cxn modelId="{5E0BE058-2F6F-054D-A7C1-6CEA715D0970}" type="presOf" srcId="{6D81905A-A050-B748-B8CA-F2F116123888}" destId="{7F6EC958-651E-E14B-9203-FE9121064E64}" srcOrd="0" destOrd="0" presId="urn:microsoft.com/office/officeart/2008/layout/IncreasingCircleProcess"/>
    <dgm:cxn modelId="{B6767382-1CD8-5343-928E-F07F7200D51B}" srcId="{A9A2BFDE-12FA-7449-8EAA-D83F99B26A6A}" destId="{C7F710FC-A1F4-E54F-990A-2C575E462CE6}" srcOrd="0" destOrd="0" parTransId="{D94DBE72-A32E-5B4C-8130-88140C2D07D7}" sibTransId="{DBA019C2-416F-D84F-9011-B083FF1309AA}"/>
    <dgm:cxn modelId="{5C0BADC1-FA72-8947-B303-D64FE11BFFED}" type="presOf" srcId="{3FD5194B-A2FE-6B41-AEDE-F623A19A093B}" destId="{0F5C4CAE-C66C-FE48-B0FD-0EFA882694A4}" srcOrd="0" destOrd="0" presId="urn:microsoft.com/office/officeart/2008/layout/IncreasingCircleProcess"/>
    <dgm:cxn modelId="{A6DE86D8-E227-0745-90F7-6892E268A6F0}" srcId="{A9A2BFDE-12FA-7449-8EAA-D83F99B26A6A}" destId="{3FD5194B-A2FE-6B41-AEDE-F623A19A093B}" srcOrd="2" destOrd="0" parTransId="{FBED4CDE-260E-9F47-8CBD-5BB723191870}" sibTransId="{C94C741B-7B56-FA40-AE06-379F4F5C1A20}"/>
    <dgm:cxn modelId="{DA4B5DDF-6743-0B45-81E1-B9BC76ED1B75}" srcId="{A9A2BFDE-12FA-7449-8EAA-D83F99B26A6A}" destId="{6D81905A-A050-B748-B8CA-F2F116123888}" srcOrd="1" destOrd="0" parTransId="{48CFA7C0-DE9E-6244-9F34-88ABC75C1A73}" sibTransId="{17716F0D-2BC5-F449-82D2-E926B79B319B}"/>
    <dgm:cxn modelId="{780FD0D3-4405-8249-AA9C-F48E1BFAAE7F}" type="presParOf" srcId="{77617776-EE64-9A4E-B1A0-F4178F7F7513}" destId="{6F41B7C4-10D7-B64E-A770-F5A5F45C907C}" srcOrd="0" destOrd="0" presId="urn:microsoft.com/office/officeart/2008/layout/IncreasingCircleProcess"/>
    <dgm:cxn modelId="{F7D0F1BE-4C43-9540-95A8-8FE3540A1590}" type="presParOf" srcId="{6F41B7C4-10D7-B64E-A770-F5A5F45C907C}" destId="{3443C170-4D3F-1547-9892-50C03B0EFF9F}" srcOrd="0" destOrd="0" presId="urn:microsoft.com/office/officeart/2008/layout/IncreasingCircleProcess"/>
    <dgm:cxn modelId="{4C84B664-014F-C64E-BA9A-D015B8355E73}" type="presParOf" srcId="{6F41B7C4-10D7-B64E-A770-F5A5F45C907C}" destId="{B0D69F67-FB62-DC46-AA2D-79471F347801}" srcOrd="1" destOrd="0" presId="urn:microsoft.com/office/officeart/2008/layout/IncreasingCircleProcess"/>
    <dgm:cxn modelId="{9929AF40-D4C9-9142-B997-E59765BD7476}" type="presParOf" srcId="{6F41B7C4-10D7-B64E-A770-F5A5F45C907C}" destId="{7C86BC0D-A063-E147-BE29-88C6726BFA8B}" srcOrd="2" destOrd="0" presId="urn:microsoft.com/office/officeart/2008/layout/IncreasingCircleProcess"/>
    <dgm:cxn modelId="{D3846A8A-D558-D244-A1C4-EB52ADBC174D}" type="presParOf" srcId="{6F41B7C4-10D7-B64E-A770-F5A5F45C907C}" destId="{C9F761A0-2B9F-F649-836C-AD8547EBACB6}" srcOrd="3" destOrd="0" presId="urn:microsoft.com/office/officeart/2008/layout/IncreasingCircleProcess"/>
    <dgm:cxn modelId="{795144DF-F6C0-F246-AAE0-71B82DE1820C}" type="presParOf" srcId="{77617776-EE64-9A4E-B1A0-F4178F7F7513}" destId="{E17DB098-4D52-DA40-8ADA-AFDE28FCA6B6}" srcOrd="1" destOrd="0" presId="urn:microsoft.com/office/officeart/2008/layout/IncreasingCircleProcess"/>
    <dgm:cxn modelId="{9308BA59-30BB-0B42-BEE5-B6A705320B12}" type="presParOf" srcId="{77617776-EE64-9A4E-B1A0-F4178F7F7513}" destId="{F8652FB3-473D-DC4D-9B8A-27DCCE485A17}" srcOrd="2" destOrd="0" presId="urn:microsoft.com/office/officeart/2008/layout/IncreasingCircleProcess"/>
    <dgm:cxn modelId="{E50C27E7-A26A-2C49-8411-41059C151590}" type="presParOf" srcId="{F8652FB3-473D-DC4D-9B8A-27DCCE485A17}" destId="{5A30BB30-C50E-A64E-AE43-322D93DE38BF}" srcOrd="0" destOrd="0" presId="urn:microsoft.com/office/officeart/2008/layout/IncreasingCircleProcess"/>
    <dgm:cxn modelId="{8FC10214-3BFA-7E49-94DF-8ACEE3F91AAD}" type="presParOf" srcId="{F8652FB3-473D-DC4D-9B8A-27DCCE485A17}" destId="{3AB7301A-6F4E-3447-844D-DA2E5C216EA3}" srcOrd="1" destOrd="0" presId="urn:microsoft.com/office/officeart/2008/layout/IncreasingCircleProcess"/>
    <dgm:cxn modelId="{71DB9163-3D81-6441-AD11-892430C84838}" type="presParOf" srcId="{F8652FB3-473D-DC4D-9B8A-27DCCE485A17}" destId="{BDF241DD-DF44-264A-956A-C255970956C1}" srcOrd="2" destOrd="0" presId="urn:microsoft.com/office/officeart/2008/layout/IncreasingCircleProcess"/>
    <dgm:cxn modelId="{39910B00-3004-8747-A66E-AD3F406BD957}" type="presParOf" srcId="{F8652FB3-473D-DC4D-9B8A-27DCCE485A17}" destId="{7F6EC958-651E-E14B-9203-FE9121064E64}" srcOrd="3" destOrd="0" presId="urn:microsoft.com/office/officeart/2008/layout/IncreasingCircleProcess"/>
    <dgm:cxn modelId="{4421F4C3-958D-D642-9B99-01F80892D4AF}" type="presParOf" srcId="{77617776-EE64-9A4E-B1A0-F4178F7F7513}" destId="{6AF4AC1A-E0EB-754E-9916-921EF79DCCA8}" srcOrd="3" destOrd="0" presId="urn:microsoft.com/office/officeart/2008/layout/IncreasingCircleProcess"/>
    <dgm:cxn modelId="{84381F89-CA51-5245-A345-474FAEC95DCD}" type="presParOf" srcId="{77617776-EE64-9A4E-B1A0-F4178F7F7513}" destId="{B11F2D1B-5FEA-1C4D-B616-A17FA6AD1DA7}" srcOrd="4" destOrd="0" presId="urn:microsoft.com/office/officeart/2008/layout/IncreasingCircleProcess"/>
    <dgm:cxn modelId="{D6A6BEAE-854C-6E4E-86D7-BCC7AD101C8E}" type="presParOf" srcId="{B11F2D1B-5FEA-1C4D-B616-A17FA6AD1DA7}" destId="{CC2E3C1A-7DEB-BD43-99B4-5601B84C105A}" srcOrd="0" destOrd="0" presId="urn:microsoft.com/office/officeart/2008/layout/IncreasingCircleProcess"/>
    <dgm:cxn modelId="{A3636BC8-E93B-274F-A315-1F019C5E9C10}" type="presParOf" srcId="{B11F2D1B-5FEA-1C4D-B616-A17FA6AD1DA7}" destId="{4598EC72-2999-B248-84CC-1F4A3CA8383B}" srcOrd="1" destOrd="0" presId="urn:microsoft.com/office/officeart/2008/layout/IncreasingCircleProcess"/>
    <dgm:cxn modelId="{36E25B06-4E92-C84F-A4F3-81F0A269A319}" type="presParOf" srcId="{B11F2D1B-5FEA-1C4D-B616-A17FA6AD1DA7}" destId="{EB6F20A9-6F79-484C-B613-93B14208C02E}" srcOrd="2" destOrd="0" presId="urn:microsoft.com/office/officeart/2008/layout/IncreasingCircleProcess"/>
    <dgm:cxn modelId="{57744E7E-06B0-9047-B45E-59E4EEDE34F7}" type="presParOf" srcId="{B11F2D1B-5FEA-1C4D-B616-A17FA6AD1DA7}" destId="{0F5C4CAE-C66C-FE48-B0FD-0EFA882694A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3C170-4D3F-1547-9892-50C03B0EFF9F}">
      <dsp:nvSpPr>
        <dsp:cNvPr id="0" name=""/>
        <dsp:cNvSpPr/>
      </dsp:nvSpPr>
      <dsp:spPr>
        <a:xfrm>
          <a:off x="970" y="583959"/>
          <a:ext cx="794869" cy="7948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69F67-FB62-DC46-AA2D-79471F347801}">
      <dsp:nvSpPr>
        <dsp:cNvPr id="0" name=""/>
        <dsp:cNvSpPr/>
      </dsp:nvSpPr>
      <dsp:spPr>
        <a:xfrm>
          <a:off x="80457" y="663446"/>
          <a:ext cx="635895" cy="635895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761A0-2B9F-F649-836C-AD8547EBACB6}">
      <dsp:nvSpPr>
        <dsp:cNvPr id="0" name=""/>
        <dsp:cNvSpPr/>
      </dsp:nvSpPr>
      <dsp:spPr>
        <a:xfrm>
          <a:off x="882557" y="0"/>
          <a:ext cx="2509251" cy="196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FASE 1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Processo de candidatura à distinção "</a:t>
          </a:r>
          <a:r>
            <a:rPr lang="pt-PT" sz="1400" kern="1200" dirty="0" err="1"/>
            <a:t>Effective</a:t>
          </a:r>
          <a:r>
            <a:rPr lang="pt-PT" sz="1400" kern="1200" dirty="0"/>
            <a:t> CAF </a:t>
          </a:r>
          <a:r>
            <a:rPr lang="pt-PT" sz="1400" kern="1200" dirty="0" err="1"/>
            <a:t>User</a:t>
          </a:r>
          <a:r>
            <a:rPr lang="pt-PT" sz="1400" kern="1200" dirty="0"/>
            <a:t>"</a:t>
          </a:r>
        </a:p>
      </dsp:txBody>
      <dsp:txXfrm>
        <a:off x="882557" y="0"/>
        <a:ext cx="2509251" cy="1962788"/>
      </dsp:txXfrm>
    </dsp:sp>
    <dsp:sp modelId="{5A30BB30-C50E-A64E-AE43-322D93DE38BF}">
      <dsp:nvSpPr>
        <dsp:cNvPr id="0" name=""/>
        <dsp:cNvSpPr/>
      </dsp:nvSpPr>
      <dsp:spPr>
        <a:xfrm>
          <a:off x="3557406" y="564822"/>
          <a:ext cx="794869" cy="7948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7301A-6F4E-3447-844D-DA2E5C216EA3}">
      <dsp:nvSpPr>
        <dsp:cNvPr id="0" name=""/>
        <dsp:cNvSpPr/>
      </dsp:nvSpPr>
      <dsp:spPr>
        <a:xfrm>
          <a:off x="3636893" y="644309"/>
          <a:ext cx="635895" cy="6358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EC958-651E-E14B-9203-FE9121064E64}">
      <dsp:nvSpPr>
        <dsp:cNvPr id="0" name=""/>
        <dsp:cNvSpPr/>
      </dsp:nvSpPr>
      <dsp:spPr>
        <a:xfrm>
          <a:off x="4517874" y="19136"/>
          <a:ext cx="2351490" cy="188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/>
            <a:t>FASE 2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Processo de Feedback Externo da CAF</a:t>
          </a:r>
        </a:p>
      </dsp:txBody>
      <dsp:txXfrm>
        <a:off x="4517874" y="19136"/>
        <a:ext cx="2351490" cy="1886242"/>
      </dsp:txXfrm>
    </dsp:sp>
    <dsp:sp modelId="{CC2E3C1A-7DEB-BD43-99B4-5601B84C105A}">
      <dsp:nvSpPr>
        <dsp:cNvPr id="0" name=""/>
        <dsp:cNvSpPr/>
      </dsp:nvSpPr>
      <dsp:spPr>
        <a:xfrm>
          <a:off x="7034962" y="550636"/>
          <a:ext cx="794869" cy="7948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8EC72-2999-B248-84CC-1F4A3CA8383B}">
      <dsp:nvSpPr>
        <dsp:cNvPr id="0" name=""/>
        <dsp:cNvSpPr/>
      </dsp:nvSpPr>
      <dsp:spPr>
        <a:xfrm>
          <a:off x="7114449" y="630123"/>
          <a:ext cx="635895" cy="6358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C4CAE-C66C-FE48-B0FD-0EFA882694A4}">
      <dsp:nvSpPr>
        <dsp:cNvPr id="0" name=""/>
        <dsp:cNvSpPr/>
      </dsp:nvSpPr>
      <dsp:spPr>
        <a:xfrm>
          <a:off x="7840414" y="5033"/>
          <a:ext cx="2663462" cy="1829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/>
            <a:t>FASE 3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Decisão / Atribuição da distinção “</a:t>
          </a:r>
          <a:r>
            <a:rPr lang="pt-PT" sz="1300" kern="1200" dirty="0" err="1"/>
            <a:t>Effective</a:t>
          </a:r>
          <a:r>
            <a:rPr lang="pt-PT" sz="1300" kern="1200" dirty="0"/>
            <a:t> CAF </a:t>
          </a:r>
          <a:r>
            <a:rPr lang="pt-PT" sz="1300" kern="1200" dirty="0" err="1"/>
            <a:t>User</a:t>
          </a:r>
          <a:r>
            <a:rPr lang="pt-PT" sz="1300" kern="1200" dirty="0"/>
            <a:t>”</a:t>
          </a:r>
        </a:p>
      </dsp:txBody>
      <dsp:txXfrm>
        <a:off x="7840414" y="5033"/>
        <a:ext cx="2663462" cy="182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517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25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50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64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34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73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46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114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574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949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307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F8C7-9CA1-4830-ABA4-A1C895DCDFC6}" type="datetimeFigureOut">
              <a:rPr lang="pt-PT" smtClean="0"/>
              <a:t>01/09/22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E53E-B88D-430B-9442-AD8659C5D2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024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diagramColors" Target="../diagrams/colors1.xml"/><Relationship Id="rId5" Type="http://schemas.openxmlformats.org/officeDocument/2006/relationships/slide" Target="slide4.xml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s://www.caf.dgaep.gov.pt/media/GUIA_Feedback_Externo_CAF%20-PEF_Weeb.pdf" TargetMode="Externa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://www.caf.dgaep.gov.pt/media/Formulario_Candidatura_PEF_vf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hyperlink" Target="https://www.caf.dgaep.gov.pt/media/GUIA_Feedback_Externo_CAF%20-PEF_Weeb.pdf" TargetMode="External"/><Relationship Id="rId9" Type="http://schemas.openxmlformats.org/officeDocument/2006/relationships/hyperlink" Target="https://www.eipa.eu/caf-resource-centre/register-use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caf.dgaep.gov.pt/media/GUIA_Feedback_Externo_CAF-PEF_Anexo_1-3.pdf" TargetMode="Externa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hyperlink" Target="https://www.caf.dgaep.gov.pt/media/GUIA_Feedback_Externo_CAF-PEF_Anexo_1-2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slide" Target="slide3.xml"/><Relationship Id="rId10" Type="http://schemas.openxmlformats.org/officeDocument/2006/relationships/hyperlink" Target="https://www.caf.dgaep.gov.pt/media/GUIA_Feedback_Externo_CAF-PEF_Anexo_1-1.pdf" TargetMode="External"/><Relationship Id="rId4" Type="http://schemas.openxmlformats.org/officeDocument/2006/relationships/hyperlink" Target="https://www.caf.dgaep.gov.pt/media/GUIA_Feedback_Externo_CAF%20-PEF_Weeb.pdf" TargetMode="Externa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f.dgaep.gov.pt/media/GUIA_Feedback_Externo_CAF%20-PEF_Weeb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hyperlink" Target="https://www.caf.dgaep.gov.pt/media/GUIA_Feedback_Externo_CAF%20-PEF_Wee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4672" y="3777859"/>
            <a:ext cx="5946579" cy="1514185"/>
          </a:xfrm>
        </p:spPr>
        <p:txBody>
          <a:bodyPr anchor="t">
            <a:normAutofit/>
          </a:bodyPr>
          <a:lstStyle/>
          <a:p>
            <a:pPr algn="l"/>
            <a:r>
              <a:rPr lang="pt-PT" sz="4000">
                <a:solidFill>
                  <a:schemeClr val="tx2"/>
                </a:solidFill>
              </a:rPr>
              <a:t>Atribuição da distinção “Effective CAF User”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672" y="2939026"/>
            <a:ext cx="5946202" cy="838831"/>
          </a:xfrm>
        </p:spPr>
        <p:txBody>
          <a:bodyPr anchor="b">
            <a:normAutofit/>
          </a:bodyPr>
          <a:lstStyle/>
          <a:p>
            <a:pPr algn="l"/>
            <a:r>
              <a:rPr lang="pt-PT" sz="2000">
                <a:solidFill>
                  <a:schemeClr val="tx2"/>
                </a:solidFill>
              </a:rPr>
              <a:t>Processo de Feedback Externo da CAF</a:t>
            </a:r>
          </a:p>
        </p:txBody>
      </p:sp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A6E8A40F-1995-4141-A66A-B0C0A7F53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05" y="545267"/>
            <a:ext cx="2378315" cy="808626"/>
          </a:xfrm>
          <a:prstGeom prst="rect">
            <a:avLst/>
          </a:prstGeom>
        </p:spPr>
      </p:pic>
      <p:pic>
        <p:nvPicPr>
          <p:cNvPr id="7" name="Imagem 6" descr="Uma imagem com texto, ClipArt&#10;&#10;Descrição gerada automaticamente">
            <a:extLst>
              <a:ext uri="{FF2B5EF4-FFF2-40B4-BE49-F238E27FC236}">
                <a16:creationId xmlns:a16="http://schemas.microsoft.com/office/drawing/2014/main" id="{73500B70-CAA9-DD42-AA55-95CF8187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70" y="4202514"/>
            <a:ext cx="3421939" cy="20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E56473-9997-834C-BA68-93C7E5B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95" y="1201003"/>
            <a:ext cx="2885853" cy="4107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Botão de Ação: Avançar ou Seguinte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B40ECB-70FC-AE40-A979-6C423064504E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8C9C9E4-AFE5-3746-BB9D-6AA9C30E90AB}"/>
              </a:ext>
            </a:extLst>
          </p:cNvPr>
          <p:cNvGrpSpPr/>
          <p:nvPr/>
        </p:nvGrpSpPr>
        <p:grpSpPr>
          <a:xfrm>
            <a:off x="11153738" y="5131552"/>
            <a:ext cx="557386" cy="1192750"/>
            <a:chOff x="11153738" y="5131552"/>
            <a:chExt cx="557386" cy="1192750"/>
          </a:xfrm>
        </p:grpSpPr>
        <p:sp>
          <p:nvSpPr>
            <p:cNvPr id="23" name="Botão de Ação: Personalizar 2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237E274B-42FF-354F-9A73-5B7C1ADC5793}"/>
                </a:ext>
              </a:extLst>
            </p:cNvPr>
            <p:cNvSpPr/>
            <p:nvPr/>
          </p:nvSpPr>
          <p:spPr>
            <a:xfrm>
              <a:off x="11153739" y="5562248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2</a:t>
              </a:r>
            </a:p>
          </p:txBody>
        </p:sp>
        <p:sp>
          <p:nvSpPr>
            <p:cNvPr id="24" name="Botão de Ação: Personalizar 23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45BC541A-F19A-F145-B620-9AEC79C9D403}"/>
                </a:ext>
              </a:extLst>
            </p:cNvPr>
            <p:cNvSpPr/>
            <p:nvPr/>
          </p:nvSpPr>
          <p:spPr>
            <a:xfrm>
              <a:off x="11153738" y="5131552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25" name="Botão de Ação: Personalizar 2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81431B41-0752-BA49-9B92-516B0E96DBE5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90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6image1051984000">
            <a:extLst>
              <a:ext uri="{FF2B5EF4-FFF2-40B4-BE49-F238E27FC236}">
                <a16:creationId xmlns:a16="http://schemas.microsoft.com/office/drawing/2014/main" id="{9086CB91-557C-9246-BB8A-D45DF08C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40" y="171370"/>
            <a:ext cx="917899" cy="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 descr="Uma imagem com texto, ClipArt&#10;&#10;Descrição gerada automaticamente">
            <a:extLst>
              <a:ext uri="{FF2B5EF4-FFF2-40B4-BE49-F238E27FC236}">
                <a16:creationId xmlns:a16="http://schemas.microsoft.com/office/drawing/2014/main" id="{0AA682E8-7F4B-C244-BC3A-41CD482AF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7" y="171370"/>
            <a:ext cx="550933" cy="33135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B50F4738-4960-B342-ACBA-2A0A281DEA1D}"/>
              </a:ext>
            </a:extLst>
          </p:cNvPr>
          <p:cNvSpPr/>
          <p:nvPr/>
        </p:nvSpPr>
        <p:spPr>
          <a:xfrm>
            <a:off x="3113357" y="445904"/>
            <a:ext cx="8437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</a:rPr>
              <a:t>FASEAMENTO DO PROCESSO DE FEEDBACK EXTERNO DA CAF</a:t>
            </a:r>
            <a:endParaRPr lang="pt-PT" sz="12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E93F76F-1996-5D4B-B609-337E656F560B}"/>
              </a:ext>
            </a:extLst>
          </p:cNvPr>
          <p:cNvSpPr/>
          <p:nvPr/>
        </p:nvSpPr>
        <p:spPr>
          <a:xfrm>
            <a:off x="8855223" y="6452144"/>
            <a:ext cx="3215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latin typeface="Calibri" panose="020F0502020204030204" pitchFamily="34" charset="0"/>
              </a:rPr>
              <a:t>Fonte: DGAEP (2013), “</a:t>
            </a:r>
            <a:r>
              <a:rPr lang="pt-PT" sz="700" dirty="0">
                <a:latin typeface="Calibri" panose="020F0502020204030204" pitchFamily="34" charset="0"/>
                <a:hlinkClick r:id="rId4"/>
              </a:rPr>
              <a:t>Processo de Feedback Externo da CAF – Guia do Utilizador</a:t>
            </a:r>
            <a:r>
              <a:rPr lang="pt-PT" sz="700" dirty="0">
                <a:latin typeface="Calibri" panose="020F0502020204030204" pitchFamily="34" charset="0"/>
              </a:rPr>
              <a:t>” </a:t>
            </a:r>
            <a:endParaRPr lang="pt-PT" sz="700" dirty="0"/>
          </a:p>
        </p:txBody>
      </p: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746D8721-86DC-5A4C-A363-1410A9EF839A}"/>
              </a:ext>
            </a:extLst>
          </p:cNvPr>
          <p:cNvGrpSpPr/>
          <p:nvPr/>
        </p:nvGrpSpPr>
        <p:grpSpPr>
          <a:xfrm>
            <a:off x="11153738" y="5131552"/>
            <a:ext cx="557386" cy="1192750"/>
            <a:chOff x="11153738" y="5131552"/>
            <a:chExt cx="557386" cy="1192750"/>
          </a:xfrm>
        </p:grpSpPr>
        <p:sp>
          <p:nvSpPr>
            <p:cNvPr id="84" name="Botão de Ação: Personalizar 83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8D9AB8B8-015B-224E-8256-80397F31F914}"/>
                </a:ext>
              </a:extLst>
            </p:cNvPr>
            <p:cNvSpPr/>
            <p:nvPr/>
          </p:nvSpPr>
          <p:spPr>
            <a:xfrm>
              <a:off x="11153739" y="5562248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2</a:t>
              </a:r>
            </a:p>
          </p:txBody>
        </p:sp>
        <p:sp>
          <p:nvSpPr>
            <p:cNvPr id="86" name="Botão de Ação: Personalizar 85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E338B987-ABA2-404E-8B2F-5FADF8E425C7}"/>
                </a:ext>
              </a:extLst>
            </p:cNvPr>
            <p:cNvSpPr/>
            <p:nvPr/>
          </p:nvSpPr>
          <p:spPr>
            <a:xfrm>
              <a:off x="11153738" y="5131552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87" name="Botão de Ação: Personalizar 86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id="{26D3725E-030A-FC42-A5A5-593519E40023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3</a:t>
              </a:r>
            </a:p>
          </p:txBody>
        </p:sp>
      </p:grpSp>
      <p:sp>
        <p:nvSpPr>
          <p:cNvPr id="88" name="Botão de Ação: Avançar ou Seguinte 8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AAA8E8F-9C72-A246-8E9D-7E13530E59C0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9" name="Botão de Ação: Avançar ou Seguinte 8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62B737-13C8-AF4A-8E36-C67BD4C7F6C0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FA4BB8E-B645-DF7A-C800-E75665B5B01D}"/>
              </a:ext>
            </a:extLst>
          </p:cNvPr>
          <p:cNvGrpSpPr/>
          <p:nvPr/>
        </p:nvGrpSpPr>
        <p:grpSpPr>
          <a:xfrm>
            <a:off x="2260320" y="4884951"/>
            <a:ext cx="2805443" cy="1273672"/>
            <a:chOff x="8482536" y="1701495"/>
            <a:chExt cx="3337123" cy="1677815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8C56D4B6-1FE9-F60C-2689-A2792A71BAB0}"/>
                </a:ext>
              </a:extLst>
            </p:cNvPr>
            <p:cNvGrpSpPr/>
            <p:nvPr/>
          </p:nvGrpSpPr>
          <p:grpSpPr>
            <a:xfrm>
              <a:off x="8482536" y="1786134"/>
              <a:ext cx="737433" cy="1593176"/>
              <a:chOff x="8202141" y="1586079"/>
              <a:chExt cx="737433" cy="1593176"/>
            </a:xfrm>
          </p:grpSpPr>
          <p:sp>
            <p:nvSpPr>
              <p:cNvPr id="21" name="Fluxograma: Terminador 1">
                <a:extLst>
                  <a:ext uri="{FF2B5EF4-FFF2-40B4-BE49-F238E27FC236}">
                    <a16:creationId xmlns:a16="http://schemas.microsoft.com/office/drawing/2014/main" id="{F539ED1E-CEEC-2A9A-6347-AD07ED80E35F}"/>
                  </a:ext>
                </a:extLst>
              </p:cNvPr>
              <p:cNvSpPr/>
              <p:nvPr/>
            </p:nvSpPr>
            <p:spPr>
              <a:xfrm>
                <a:off x="8202141" y="1586079"/>
                <a:ext cx="653082" cy="200055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rocesso Predefinido 25">
                <a:extLst>
                  <a:ext uri="{FF2B5EF4-FFF2-40B4-BE49-F238E27FC236}">
                    <a16:creationId xmlns:a16="http://schemas.microsoft.com/office/drawing/2014/main" id="{8D4E2498-8344-5ECE-02AB-341B9FE77B0A}"/>
                  </a:ext>
                </a:extLst>
              </p:cNvPr>
              <p:cNvSpPr/>
              <p:nvPr/>
            </p:nvSpPr>
            <p:spPr>
              <a:xfrm>
                <a:off x="8228946" y="2896413"/>
                <a:ext cx="710628" cy="282842"/>
              </a:xfrm>
              <a:prstGeom prst="flowChartPredefinedProcess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Fluxograma: Processo 5">
                <a:extLst>
                  <a:ext uri="{FF2B5EF4-FFF2-40B4-BE49-F238E27FC236}">
                    <a16:creationId xmlns:a16="http://schemas.microsoft.com/office/drawing/2014/main" id="{0B466008-7C2B-8D7D-58F4-FF0E9606858F}"/>
                  </a:ext>
                </a:extLst>
              </p:cNvPr>
              <p:cNvSpPr/>
              <p:nvPr/>
            </p:nvSpPr>
            <p:spPr>
              <a:xfrm>
                <a:off x="8228945" y="2202015"/>
                <a:ext cx="633106" cy="26384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89FEE26-4222-416A-4EFA-BB243DFDCAD6}"/>
                </a:ext>
              </a:extLst>
            </p:cNvPr>
            <p:cNvSpPr txBox="1"/>
            <p:nvPr/>
          </p:nvSpPr>
          <p:spPr>
            <a:xfrm>
              <a:off x="9849872" y="1701495"/>
              <a:ext cx="1113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Início / Fim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3BD5D26-4E1B-6EC1-0842-70676B1DCE4B}"/>
                </a:ext>
              </a:extLst>
            </p:cNvPr>
            <p:cNvSpPr txBox="1"/>
            <p:nvPr/>
          </p:nvSpPr>
          <p:spPr>
            <a:xfrm>
              <a:off x="9881667" y="2388388"/>
              <a:ext cx="1113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Processo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F14F0DC1-1ACC-7D36-1E1C-99D9F792B687}"/>
                </a:ext>
              </a:extLst>
            </p:cNvPr>
            <p:cNvSpPr txBox="1"/>
            <p:nvPr/>
          </p:nvSpPr>
          <p:spPr>
            <a:xfrm>
              <a:off x="9881666" y="3068444"/>
              <a:ext cx="1937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Processo pré-definido 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F173E78-67AE-504F-CA9D-830A12F3F4DC}"/>
              </a:ext>
            </a:extLst>
          </p:cNvPr>
          <p:cNvGrpSpPr/>
          <p:nvPr/>
        </p:nvGrpSpPr>
        <p:grpSpPr>
          <a:xfrm>
            <a:off x="881672" y="1346791"/>
            <a:ext cx="10503877" cy="4841934"/>
            <a:chOff x="881672" y="1346791"/>
            <a:chExt cx="10503877" cy="4841934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36ABF3DF-FBE4-B545-8638-12B340FC2D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0950544"/>
                </p:ext>
              </p:extLst>
            </p:nvPr>
          </p:nvGraphicFramePr>
          <p:xfrm>
            <a:off x="881672" y="1346791"/>
            <a:ext cx="10503877" cy="44251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8" name="Losango 27">
              <a:extLst>
                <a:ext uri="{FF2B5EF4-FFF2-40B4-BE49-F238E27FC236}">
                  <a16:creationId xmlns:a16="http://schemas.microsoft.com/office/drawing/2014/main" id="{1FA9511C-7AAC-37B3-A12E-E727E9184C32}"/>
                </a:ext>
              </a:extLst>
            </p:cNvPr>
            <p:cNvSpPr/>
            <p:nvPr/>
          </p:nvSpPr>
          <p:spPr>
            <a:xfrm>
              <a:off x="6500040" y="4810423"/>
              <a:ext cx="597409" cy="214713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900" dirty="0">
                <a:solidFill>
                  <a:schemeClr val="tx1"/>
                </a:solidFill>
              </a:endParaRPr>
            </a:p>
          </p:txBody>
        </p:sp>
        <p:sp>
          <p:nvSpPr>
            <p:cNvPr id="29" name="Documento 28">
              <a:extLst>
                <a:ext uri="{FF2B5EF4-FFF2-40B4-BE49-F238E27FC236}">
                  <a16:creationId xmlns:a16="http://schemas.microsoft.com/office/drawing/2014/main" id="{E0A621A2-6B2C-14E9-08DA-7C8D2AF658C0}"/>
                </a:ext>
              </a:extLst>
            </p:cNvPr>
            <p:cNvSpPr/>
            <p:nvPr/>
          </p:nvSpPr>
          <p:spPr>
            <a:xfrm>
              <a:off x="6500039" y="5373750"/>
              <a:ext cx="597409" cy="274917"/>
            </a:xfrm>
            <a:prstGeom prst="flowChartDocumen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Multidocumentos 29">
              <a:extLst>
                <a:ext uri="{FF2B5EF4-FFF2-40B4-BE49-F238E27FC236}">
                  <a16:creationId xmlns:a16="http://schemas.microsoft.com/office/drawing/2014/main" id="{931E0421-D349-2212-2EF9-9635C00002E3}"/>
                </a:ext>
              </a:extLst>
            </p:cNvPr>
            <p:cNvSpPr/>
            <p:nvPr/>
          </p:nvSpPr>
          <p:spPr>
            <a:xfrm>
              <a:off x="6500697" y="5913808"/>
              <a:ext cx="597409" cy="274917"/>
            </a:xfrm>
            <a:prstGeom prst="flowChartMultidocumen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C30D8F7-7C6B-13F9-DEC6-B7DF83C29CAB}"/>
                </a:ext>
              </a:extLst>
            </p:cNvPr>
            <p:cNvSpPr txBox="1"/>
            <p:nvPr/>
          </p:nvSpPr>
          <p:spPr>
            <a:xfrm>
              <a:off x="7622200" y="4845173"/>
              <a:ext cx="1629226" cy="21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Decisão 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7C0BB4F1-56DF-A8FE-770D-46461BEA56C5}"/>
                </a:ext>
              </a:extLst>
            </p:cNvPr>
            <p:cNvSpPr txBox="1"/>
            <p:nvPr/>
          </p:nvSpPr>
          <p:spPr>
            <a:xfrm>
              <a:off x="7647705" y="5357771"/>
              <a:ext cx="1629226" cy="21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Documento 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17FE19FE-7BA5-2E92-2729-B3CC912F69F2}"/>
                </a:ext>
              </a:extLst>
            </p:cNvPr>
            <p:cNvSpPr txBox="1"/>
            <p:nvPr/>
          </p:nvSpPr>
          <p:spPr>
            <a:xfrm>
              <a:off x="7647705" y="5921676"/>
              <a:ext cx="1629226" cy="21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Documentos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81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6image1051984000">
            <a:extLst>
              <a:ext uri="{FF2B5EF4-FFF2-40B4-BE49-F238E27FC236}">
                <a16:creationId xmlns:a16="http://schemas.microsoft.com/office/drawing/2014/main" id="{9086CB91-557C-9246-BB8A-D45DF08C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40" y="171370"/>
            <a:ext cx="917899" cy="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 descr="Uma imagem com texto, ClipArt&#10;&#10;Descrição gerada automaticamente">
            <a:extLst>
              <a:ext uri="{FF2B5EF4-FFF2-40B4-BE49-F238E27FC236}">
                <a16:creationId xmlns:a16="http://schemas.microsoft.com/office/drawing/2014/main" id="{0AA682E8-7F4B-C244-BC3A-41CD482AF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7" y="171370"/>
            <a:ext cx="550933" cy="33135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B50F4738-4960-B342-ACBA-2A0A281DEA1D}"/>
              </a:ext>
            </a:extLst>
          </p:cNvPr>
          <p:cNvSpPr/>
          <p:nvPr/>
        </p:nvSpPr>
        <p:spPr>
          <a:xfrm>
            <a:off x="2113831" y="342937"/>
            <a:ext cx="84377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</a:rPr>
              <a:t>FASE 1. Processo de candidatura à distinção “</a:t>
            </a:r>
            <a:r>
              <a:rPr lang="pt-PT" b="1" dirty="0" err="1">
                <a:latin typeface="Calibri" panose="020F0502020204030204" pitchFamily="34" charset="0"/>
              </a:rPr>
              <a:t>Effective</a:t>
            </a:r>
            <a:r>
              <a:rPr lang="pt-PT" b="1" dirty="0">
                <a:latin typeface="Calibri" panose="020F0502020204030204" pitchFamily="34" charset="0"/>
              </a:rPr>
              <a:t> CAF </a:t>
            </a:r>
            <a:r>
              <a:rPr lang="pt-PT" b="1" dirty="0" err="1">
                <a:latin typeface="Calibri" panose="020F0502020204030204" pitchFamily="34" charset="0"/>
              </a:rPr>
              <a:t>User</a:t>
            </a:r>
            <a:r>
              <a:rPr lang="pt-PT" b="1" dirty="0">
                <a:latin typeface="Calibri" panose="020F0502020204030204" pitchFamily="34" charset="0"/>
              </a:rPr>
              <a:t>” </a:t>
            </a:r>
          </a:p>
          <a:p>
            <a:r>
              <a:rPr lang="pt-PT" sz="1200" dirty="0">
                <a:latin typeface="Calibri" panose="020F0502020204030204" pitchFamily="34" charset="0"/>
              </a:rPr>
              <a:t>                     (na perspetiva da </a:t>
            </a:r>
            <a:r>
              <a:rPr lang="pt-PT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organização candidata</a:t>
            </a:r>
            <a:r>
              <a:rPr lang="pt-PT" sz="1200" dirty="0">
                <a:latin typeface="Calibri" panose="020F0502020204030204" pitchFamily="34" charset="0"/>
              </a:rPr>
              <a:t>) </a:t>
            </a:r>
            <a:endParaRPr lang="pt-PT" sz="12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E93F76F-1996-5D4B-B609-337E656F560B}"/>
              </a:ext>
            </a:extLst>
          </p:cNvPr>
          <p:cNvSpPr/>
          <p:nvPr/>
        </p:nvSpPr>
        <p:spPr>
          <a:xfrm>
            <a:off x="8855223" y="6452144"/>
            <a:ext cx="3215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latin typeface="Calibri" panose="020F0502020204030204" pitchFamily="34" charset="0"/>
              </a:rPr>
              <a:t>Fonte: DGAEP (2013), “</a:t>
            </a:r>
            <a:r>
              <a:rPr lang="pt-PT" sz="700" dirty="0">
                <a:latin typeface="Calibri" panose="020F0502020204030204" pitchFamily="34" charset="0"/>
                <a:hlinkClick r:id="rId4"/>
              </a:rPr>
              <a:t>Processo de Feedback Externo da CAF – Guia do Utilizador</a:t>
            </a:r>
            <a:r>
              <a:rPr lang="pt-PT" sz="700" dirty="0">
                <a:latin typeface="Calibri" panose="020F0502020204030204" pitchFamily="34" charset="0"/>
              </a:rPr>
              <a:t>” </a:t>
            </a:r>
            <a:endParaRPr lang="pt-PT" sz="700" dirty="0"/>
          </a:p>
        </p:txBody>
      </p:sp>
      <p:sp>
        <p:nvSpPr>
          <p:cNvPr id="83" name="Botão de Ação: Personalizar 8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F0F059D-997F-8447-9CA6-3EE9A95C2F40}"/>
              </a:ext>
            </a:extLst>
          </p:cNvPr>
          <p:cNvSpPr/>
          <p:nvPr/>
        </p:nvSpPr>
        <p:spPr>
          <a:xfrm>
            <a:off x="11153739" y="5562248"/>
            <a:ext cx="550933" cy="33135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/>
              <a:t>Fase 2</a:t>
            </a:r>
          </a:p>
        </p:txBody>
      </p:sp>
      <p:sp>
        <p:nvSpPr>
          <p:cNvPr id="85" name="Botão de Ação: Personalizar 8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6A13BE2-8A28-DB43-9E70-119D49B58C49}"/>
              </a:ext>
            </a:extLst>
          </p:cNvPr>
          <p:cNvSpPr/>
          <p:nvPr/>
        </p:nvSpPr>
        <p:spPr>
          <a:xfrm>
            <a:off x="11160191" y="5992944"/>
            <a:ext cx="550933" cy="33135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/>
              <a:t>Fase 3</a:t>
            </a:r>
          </a:p>
        </p:txBody>
      </p:sp>
      <p:sp>
        <p:nvSpPr>
          <p:cNvPr id="75" name="Botão de Ação: Avançar ou Seguinte 7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BA7CB5-CBC7-2849-97F9-DDCBE8CD0B16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4" name="Botão de Ação: Avançar ou Seguinte 8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0054FC-E9DC-7A4D-923D-FB2C461CBFDD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1067" name="Agrupar 1066">
            <a:extLst>
              <a:ext uri="{FF2B5EF4-FFF2-40B4-BE49-F238E27FC236}">
                <a16:creationId xmlns:a16="http://schemas.microsoft.com/office/drawing/2014/main" id="{539CEA94-56F7-7544-DDC9-7F945C0A1F5A}"/>
              </a:ext>
            </a:extLst>
          </p:cNvPr>
          <p:cNvGrpSpPr/>
          <p:nvPr/>
        </p:nvGrpSpPr>
        <p:grpSpPr>
          <a:xfrm>
            <a:off x="1172329" y="979587"/>
            <a:ext cx="10493208" cy="5890334"/>
            <a:chOff x="1172329" y="979587"/>
            <a:chExt cx="10493208" cy="5890334"/>
          </a:xfrm>
        </p:grpSpPr>
        <p:grpSp>
          <p:nvGrpSpPr>
            <p:cNvPr id="1052" name="Agrupar 1051">
              <a:extLst>
                <a:ext uri="{FF2B5EF4-FFF2-40B4-BE49-F238E27FC236}">
                  <a16:creationId xmlns:a16="http://schemas.microsoft.com/office/drawing/2014/main" id="{B9C23CCB-B901-AFF2-9BE9-995052C970B3}"/>
                </a:ext>
              </a:extLst>
            </p:cNvPr>
            <p:cNvGrpSpPr/>
            <p:nvPr/>
          </p:nvGrpSpPr>
          <p:grpSpPr>
            <a:xfrm>
              <a:off x="1172329" y="979587"/>
              <a:ext cx="10493208" cy="5890334"/>
              <a:chOff x="760351" y="964394"/>
              <a:chExt cx="10493208" cy="5890334"/>
            </a:xfrm>
          </p:grpSpPr>
          <p:cxnSp>
            <p:nvCxnSpPr>
              <p:cNvPr id="113" name="Conexão Reta 112">
                <a:extLst>
                  <a:ext uri="{FF2B5EF4-FFF2-40B4-BE49-F238E27FC236}">
                    <a16:creationId xmlns:a16="http://schemas.microsoft.com/office/drawing/2014/main" id="{93711979-19E8-EA46-A9D0-D602F3996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3337" y="5597765"/>
                <a:ext cx="47667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1" name="Agrupar 1050">
                <a:extLst>
                  <a:ext uri="{FF2B5EF4-FFF2-40B4-BE49-F238E27FC236}">
                    <a16:creationId xmlns:a16="http://schemas.microsoft.com/office/drawing/2014/main" id="{7D7471EB-669F-6403-F6ED-0CB71A206C5A}"/>
                  </a:ext>
                </a:extLst>
              </p:cNvPr>
              <p:cNvGrpSpPr/>
              <p:nvPr/>
            </p:nvGrpSpPr>
            <p:grpSpPr>
              <a:xfrm>
                <a:off x="760351" y="964394"/>
                <a:ext cx="10493208" cy="5890334"/>
                <a:chOff x="760351" y="964394"/>
                <a:chExt cx="10493208" cy="5890334"/>
              </a:xfrm>
            </p:grpSpPr>
            <p:sp>
              <p:nvSpPr>
                <p:cNvPr id="97" name="CaixaDeTexto 96">
                  <a:extLst>
                    <a:ext uri="{FF2B5EF4-FFF2-40B4-BE49-F238E27FC236}">
                      <a16:creationId xmlns:a16="http://schemas.microsoft.com/office/drawing/2014/main" id="{8A8413E9-33B0-0646-870E-A55A63FC8CE2}"/>
                    </a:ext>
                  </a:extLst>
                </p:cNvPr>
                <p:cNvSpPr txBox="1"/>
                <p:nvPr/>
              </p:nvSpPr>
              <p:spPr>
                <a:xfrm>
                  <a:off x="3050157" y="6290770"/>
                  <a:ext cx="45408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700" dirty="0"/>
                    <a:t>Não</a:t>
                  </a:r>
                </a:p>
              </p:txBody>
            </p:sp>
            <p:grpSp>
              <p:nvGrpSpPr>
                <p:cNvPr id="1050" name="Agrupar 1049">
                  <a:extLst>
                    <a:ext uri="{FF2B5EF4-FFF2-40B4-BE49-F238E27FC236}">
                      <a16:creationId xmlns:a16="http://schemas.microsoft.com/office/drawing/2014/main" id="{C6C3B826-DB52-2DBC-9A8A-68CDCCA45BA8}"/>
                    </a:ext>
                  </a:extLst>
                </p:cNvPr>
                <p:cNvGrpSpPr/>
                <p:nvPr/>
              </p:nvGrpSpPr>
              <p:grpSpPr>
                <a:xfrm>
                  <a:off x="760351" y="964394"/>
                  <a:ext cx="10493208" cy="5890334"/>
                  <a:chOff x="760351" y="964394"/>
                  <a:chExt cx="10493208" cy="5890334"/>
                </a:xfrm>
              </p:grpSpPr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94E1EC6F-02BE-604C-94F6-F649450D6D7B}"/>
                      </a:ext>
                    </a:extLst>
                  </p:cNvPr>
                  <p:cNvSpPr/>
                  <p:nvPr/>
                </p:nvSpPr>
                <p:spPr>
                  <a:xfrm>
                    <a:off x="760351" y="1312824"/>
                    <a:ext cx="1566952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t-PT" sz="10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rPr>
                      <a:t>Requisitos de Elegibilidade</a:t>
                    </a:r>
                    <a:endParaRPr lang="pt-PT" sz="1000" dirty="0">
                      <a:solidFill>
                        <a:schemeClr val="accent3"/>
                      </a:solidFill>
                    </a:endParaRPr>
                  </a:p>
                </p:txBody>
              </p:sp>
              <p:grpSp>
                <p:nvGrpSpPr>
                  <p:cNvPr id="1047" name="Agrupar 1046">
                    <a:extLst>
                      <a:ext uri="{FF2B5EF4-FFF2-40B4-BE49-F238E27FC236}">
                        <a16:creationId xmlns:a16="http://schemas.microsoft.com/office/drawing/2014/main" id="{751FDA4E-57D4-ED80-4711-25BF9172D70B}"/>
                      </a:ext>
                    </a:extLst>
                  </p:cNvPr>
                  <p:cNvGrpSpPr/>
                  <p:nvPr/>
                </p:nvGrpSpPr>
                <p:grpSpPr>
                  <a:xfrm>
                    <a:off x="875312" y="1053619"/>
                    <a:ext cx="5154408" cy="5458172"/>
                    <a:chOff x="875312" y="1053619"/>
                    <a:chExt cx="5154408" cy="5458172"/>
                  </a:xfrm>
                </p:grpSpPr>
                <p:grpSp>
                  <p:nvGrpSpPr>
                    <p:cNvPr id="70" name="Agrupar 69">
                      <a:extLst>
                        <a:ext uri="{FF2B5EF4-FFF2-40B4-BE49-F238E27FC236}">
                          <a16:creationId xmlns:a16="http://schemas.microsoft.com/office/drawing/2014/main" id="{4C65E1D4-D77F-FF41-8CF8-0851A05F10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0089" y="6247916"/>
                      <a:ext cx="3019631" cy="263875"/>
                      <a:chOff x="2781179" y="6344260"/>
                      <a:chExt cx="3019631" cy="263875"/>
                    </a:xfrm>
                  </p:grpSpPr>
                  <p:cxnSp>
                    <p:nvCxnSpPr>
                      <p:cNvPr id="90" name="Conexão Reta Unidirecional 89">
                        <a:extLst>
                          <a:ext uri="{FF2B5EF4-FFF2-40B4-BE49-F238E27FC236}">
                            <a16:creationId xmlns:a16="http://schemas.microsoft.com/office/drawing/2014/main" id="{9A94BA4A-F322-6D48-9573-01CF2203EC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800810" y="6376323"/>
                        <a:ext cx="0" cy="23181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5" name="Conexão Reta 1044">
                        <a:extLst>
                          <a:ext uri="{FF2B5EF4-FFF2-40B4-BE49-F238E27FC236}">
                            <a16:creationId xmlns:a16="http://schemas.microsoft.com/office/drawing/2014/main" id="{A02E3E61-24AA-8C45-9443-C9B4784409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781179" y="6599583"/>
                        <a:ext cx="3019631" cy="3094"/>
                      </a:xfrm>
                      <a:prstGeom prst="line">
                        <a:avLst/>
                      </a:prstGeom>
                      <a:ln>
                        <a:solidFill>
                          <a:schemeClr val="accent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7" name="Conexão Reta 1056">
                        <a:extLst>
                          <a:ext uri="{FF2B5EF4-FFF2-40B4-BE49-F238E27FC236}">
                            <a16:creationId xmlns:a16="http://schemas.microsoft.com/office/drawing/2014/main" id="{FDC60DBF-6C05-1E49-8106-ED249510653B}"/>
                          </a:ext>
                        </a:extLst>
                      </p:cNvPr>
                      <p:cNvCxnSpPr>
                        <a:stCxn id="18" idx="2"/>
                      </p:cNvCxnSpPr>
                      <p:nvPr/>
                    </p:nvCxnSpPr>
                    <p:spPr>
                      <a:xfrm flipH="1">
                        <a:off x="2781179" y="6344260"/>
                        <a:ext cx="2515" cy="255323"/>
                      </a:xfrm>
                      <a:prstGeom prst="line">
                        <a:avLst/>
                      </a:prstGeom>
                      <a:ln>
                        <a:solidFill>
                          <a:schemeClr val="accent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6" name="CaixaDeTexto 25"/>
                    <p:cNvSpPr txBox="1"/>
                    <p:nvPr/>
                  </p:nvSpPr>
                  <p:spPr>
                    <a:xfrm>
                      <a:off x="2957199" y="3045136"/>
                      <a:ext cx="454089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700" dirty="0"/>
                        <a:t>Sim</a:t>
                      </a:r>
                    </a:p>
                  </p:txBody>
                </p:sp>
                <p:cxnSp>
                  <p:nvCxnSpPr>
                    <p:cNvPr id="81" name="Conexão Reta Unidirecional 80">
                      <a:extLst>
                        <a:ext uri="{FF2B5EF4-FFF2-40B4-BE49-F238E27FC236}">
                          <a16:creationId xmlns:a16="http://schemas.microsoft.com/office/drawing/2014/main" id="{249E31CF-2AE0-6940-BE08-90D1560562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010089" y="4610970"/>
                      <a:ext cx="1" cy="325110"/>
                    </a:xfrm>
                    <a:prstGeom prst="straightConnector1">
                      <a:avLst/>
                    </a:prstGeom>
                    <a:ln>
                      <a:solidFill>
                        <a:schemeClr val="accent5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Losango 17"/>
                    <p:cNvSpPr/>
                    <p:nvPr/>
                  </p:nvSpPr>
                  <p:spPr>
                    <a:xfrm>
                      <a:off x="1801870" y="4947615"/>
                      <a:ext cx="2421467" cy="1300301"/>
                    </a:xfrm>
                    <a:prstGeom prst="diamond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A organização (ou departamento) está </a:t>
                      </a:r>
                      <a:r>
                        <a:rPr lang="pt-PT" sz="900" b="1" dirty="0">
                          <a:solidFill>
                            <a:schemeClr val="tx1"/>
                          </a:solidFill>
                        </a:rPr>
                        <a:t>registada na base de dados europeia </a:t>
                      </a:r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dos utilizadores da CAF?</a:t>
                      </a:r>
                    </a:p>
                  </p:txBody>
                </p:sp>
                <p:sp>
                  <p:nvSpPr>
                    <p:cNvPr id="19" name="Losango 18"/>
                    <p:cNvSpPr/>
                    <p:nvPr/>
                  </p:nvSpPr>
                  <p:spPr>
                    <a:xfrm>
                      <a:off x="1787685" y="3319254"/>
                      <a:ext cx="2421467" cy="1300301"/>
                    </a:xfrm>
                    <a:prstGeom prst="diamond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pt-PT" sz="900" b="1" dirty="0">
                          <a:solidFill>
                            <a:schemeClr val="tx1"/>
                          </a:solidFill>
                        </a:rPr>
                        <a:t>Relatório de Autoavaliação CAF  </a:t>
                      </a:r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da organização foi entregue à Direção há </a:t>
                      </a:r>
                      <a:r>
                        <a:rPr lang="pt-PT" sz="900" b="1" dirty="0">
                          <a:solidFill>
                            <a:schemeClr val="tx1"/>
                          </a:solidFill>
                        </a:rPr>
                        <a:t>mais de 12 meses</a:t>
                      </a:r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p:txBody>
                </p:sp>
                <p:sp>
                  <p:nvSpPr>
                    <p:cNvPr id="13" name="CaixaDeTexto 12"/>
                    <p:cNvSpPr txBox="1"/>
                    <p:nvPr/>
                  </p:nvSpPr>
                  <p:spPr>
                    <a:xfrm>
                      <a:off x="1408225" y="2143937"/>
                      <a:ext cx="454089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700" dirty="0"/>
                        <a:t>Não</a:t>
                      </a:r>
                    </a:p>
                  </p:txBody>
                </p:sp>
                <p:sp>
                  <p:nvSpPr>
                    <p:cNvPr id="2" name="Fluxograma: Terminador 1"/>
                    <p:cNvSpPr/>
                    <p:nvPr/>
                  </p:nvSpPr>
                  <p:spPr>
                    <a:xfrm>
                      <a:off x="2558598" y="1053619"/>
                      <a:ext cx="876300" cy="317500"/>
                    </a:xfrm>
                    <a:prstGeom prst="flowChartTerminator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Início</a:t>
                      </a:r>
                      <a:endParaRPr lang="pt-PT" sz="105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" name="Losango 2"/>
                    <p:cNvSpPr/>
                    <p:nvPr/>
                  </p:nvSpPr>
                  <p:spPr>
                    <a:xfrm>
                      <a:off x="1787686" y="1693843"/>
                      <a:ext cx="2421467" cy="1300301"/>
                    </a:xfrm>
                    <a:prstGeom prst="diamond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pt-PT" sz="900" b="1" dirty="0">
                          <a:solidFill>
                            <a:schemeClr val="tx1"/>
                          </a:solidFill>
                        </a:rPr>
                        <a:t>Relatório de Autoavaliação CAF  </a:t>
                      </a:r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da organização foi entregue à Direção há </a:t>
                      </a:r>
                      <a:r>
                        <a:rPr lang="pt-PT" sz="900" b="1" dirty="0">
                          <a:solidFill>
                            <a:schemeClr val="tx1"/>
                          </a:solidFill>
                        </a:rPr>
                        <a:t>pelo menos 6 meses</a:t>
                      </a:r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p:txBody>
                </p:sp>
                <p:sp>
                  <p:nvSpPr>
                    <p:cNvPr id="7" name="Fluxograma: Terminador 6"/>
                    <p:cNvSpPr/>
                    <p:nvPr/>
                  </p:nvSpPr>
                  <p:spPr>
                    <a:xfrm>
                      <a:off x="878182" y="2783125"/>
                      <a:ext cx="876300" cy="317500"/>
                    </a:xfrm>
                    <a:prstGeom prst="flowChartTerminator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Fim</a:t>
                      </a:r>
                      <a:endParaRPr lang="pt-PT" sz="105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52" name="Conexão Reta Unidirecional 51">
                      <a:extLst>
                        <a:ext uri="{FF2B5EF4-FFF2-40B4-BE49-F238E27FC236}">
                          <a16:creationId xmlns:a16="http://schemas.microsoft.com/office/drawing/2014/main" id="{F010CA14-A1C0-0340-B8FE-2478BCC3BB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95077" y="1381679"/>
                      <a:ext cx="3342" cy="334675"/>
                    </a:xfrm>
                    <a:prstGeom prst="straightConnector1">
                      <a:avLst/>
                    </a:prstGeom>
                    <a:ln>
                      <a:solidFill>
                        <a:schemeClr val="accent5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27" name="Agrupar 1026">
                      <a:extLst>
                        <a:ext uri="{FF2B5EF4-FFF2-40B4-BE49-F238E27FC236}">
                          <a16:creationId xmlns:a16="http://schemas.microsoft.com/office/drawing/2014/main" id="{CCE58B21-7B37-2C49-88C7-2560DD04F0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6332" y="2343992"/>
                      <a:ext cx="471354" cy="439133"/>
                      <a:chOff x="2101977" y="2336068"/>
                      <a:chExt cx="471354" cy="439133"/>
                    </a:xfrm>
                  </p:grpSpPr>
                  <p:cxnSp>
                    <p:nvCxnSpPr>
                      <p:cNvPr id="59" name="Conexão Reta 58">
                        <a:extLst>
                          <a:ext uri="{FF2B5EF4-FFF2-40B4-BE49-F238E27FC236}">
                            <a16:creationId xmlns:a16="http://schemas.microsoft.com/office/drawing/2014/main" id="{3D47B222-803E-DB4B-8068-44C836F5D5DE}"/>
                          </a:ext>
                        </a:extLst>
                      </p:cNvPr>
                      <p:cNvCxnSpPr>
                        <a:cxnSpLocks/>
                        <a:stCxn id="3" idx="1"/>
                      </p:cNvCxnSpPr>
                      <p:nvPr/>
                    </p:nvCxnSpPr>
                    <p:spPr>
                      <a:xfrm flipH="1" flipV="1">
                        <a:off x="2101977" y="2336068"/>
                        <a:ext cx="471354" cy="2"/>
                      </a:xfrm>
                      <a:prstGeom prst="line">
                        <a:avLst/>
                      </a:prstGeom>
                      <a:ln>
                        <a:solidFill>
                          <a:schemeClr val="accent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Conexão Reta Unidirecional 61">
                        <a:extLst>
                          <a:ext uri="{FF2B5EF4-FFF2-40B4-BE49-F238E27FC236}">
                            <a16:creationId xmlns:a16="http://schemas.microsoft.com/office/drawing/2014/main" id="{2519FC28-F1BD-8F47-B108-1DD7BA3CF4AF}"/>
                          </a:ext>
                        </a:extLst>
                      </p:cNvPr>
                      <p:cNvCxnSpPr>
                        <a:cxnSpLocks/>
                        <a:endCxn id="7" idx="0"/>
                      </p:cNvCxnSpPr>
                      <p:nvPr/>
                    </p:nvCxnSpPr>
                    <p:spPr>
                      <a:xfrm>
                        <a:off x="2101977" y="2336068"/>
                        <a:ext cx="0" cy="439133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2" name="Conexão Reta Unidirecional 71">
                      <a:extLst>
                        <a:ext uri="{FF2B5EF4-FFF2-40B4-BE49-F238E27FC236}">
                          <a16:creationId xmlns:a16="http://schemas.microsoft.com/office/drawing/2014/main" id="{0111CF48-662F-3942-8DAF-8DEFB80D0024}"/>
                        </a:ext>
                      </a:extLst>
                    </p:cNvPr>
                    <p:cNvCxnSpPr>
                      <a:cxnSpLocks/>
                      <a:endCxn id="19" idx="0"/>
                    </p:cNvCxnSpPr>
                    <p:nvPr/>
                  </p:nvCxnSpPr>
                  <p:spPr>
                    <a:xfrm>
                      <a:off x="2998418" y="2994144"/>
                      <a:ext cx="1" cy="325110"/>
                    </a:xfrm>
                    <a:prstGeom prst="straightConnector1">
                      <a:avLst/>
                    </a:prstGeom>
                    <a:ln>
                      <a:solidFill>
                        <a:schemeClr val="accent5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Fluxograma: Terminador 6">
                      <a:extLst>
                        <a:ext uri="{FF2B5EF4-FFF2-40B4-BE49-F238E27FC236}">
                          <a16:creationId xmlns:a16="http://schemas.microsoft.com/office/drawing/2014/main" id="{98685C5F-441C-474A-9557-6FA9AADD5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312" y="4405692"/>
                      <a:ext cx="876300" cy="317500"/>
                    </a:xfrm>
                    <a:prstGeom prst="flowChartTerminator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Fim</a:t>
                      </a:r>
                      <a:endParaRPr lang="pt-PT" sz="105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035" name="Agrupar 1034">
                      <a:extLst>
                        <a:ext uri="{FF2B5EF4-FFF2-40B4-BE49-F238E27FC236}">
                          <a16:creationId xmlns:a16="http://schemas.microsoft.com/office/drawing/2014/main" id="{2745D8A6-5073-FF40-B876-FE03125AEF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5749" y="3966561"/>
                      <a:ext cx="471937" cy="439133"/>
                      <a:chOff x="1287608" y="3933696"/>
                      <a:chExt cx="471937" cy="439133"/>
                    </a:xfrm>
                  </p:grpSpPr>
                  <p:cxnSp>
                    <p:nvCxnSpPr>
                      <p:cNvPr id="77" name="Conexão Reta 76">
                        <a:extLst>
                          <a:ext uri="{FF2B5EF4-FFF2-40B4-BE49-F238E27FC236}">
                            <a16:creationId xmlns:a16="http://schemas.microsoft.com/office/drawing/2014/main" id="{FFECA527-2547-9B42-B0FB-3BF6BF89EB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1288191" y="3933696"/>
                        <a:ext cx="471354" cy="2"/>
                      </a:xfrm>
                      <a:prstGeom prst="line">
                        <a:avLst/>
                      </a:prstGeom>
                      <a:ln>
                        <a:solidFill>
                          <a:schemeClr val="accent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Conexão Reta Unidirecional 77">
                        <a:extLst>
                          <a:ext uri="{FF2B5EF4-FFF2-40B4-BE49-F238E27FC236}">
                            <a16:creationId xmlns:a16="http://schemas.microsoft.com/office/drawing/2014/main" id="{A4003378-27F0-0D42-8C85-BD8B975D9F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287608" y="3933696"/>
                        <a:ext cx="0" cy="439133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0" name="CaixaDeTexto 79">
                      <a:extLst>
                        <a:ext uri="{FF2B5EF4-FFF2-40B4-BE49-F238E27FC236}">
                          <a16:creationId xmlns:a16="http://schemas.microsoft.com/office/drawing/2014/main" id="{80AAAED3-2782-6D42-B25E-1343164D95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08225" y="3734314"/>
                      <a:ext cx="454089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700" dirty="0"/>
                        <a:t>Sim</a:t>
                      </a:r>
                    </a:p>
                  </p:txBody>
                </p:sp>
                <p:sp>
                  <p:nvSpPr>
                    <p:cNvPr id="82" name="CaixaDeTexto 81">
                      <a:extLst>
                        <a:ext uri="{FF2B5EF4-FFF2-40B4-BE49-F238E27FC236}">
                          <a16:creationId xmlns:a16="http://schemas.microsoft.com/office/drawing/2014/main" id="{A8E03639-5494-074D-840D-6358FEACA5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0166" y="4673497"/>
                      <a:ext cx="454089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700" dirty="0"/>
                        <a:t>Não</a:t>
                      </a:r>
                    </a:p>
                  </p:txBody>
                </p:sp>
                <p:sp>
                  <p:nvSpPr>
                    <p:cNvPr id="118" name="CaixaDeTexto 117">
                      <a:extLst>
                        <a:ext uri="{FF2B5EF4-FFF2-40B4-BE49-F238E27FC236}">
                          <a16:creationId xmlns:a16="http://schemas.microsoft.com/office/drawing/2014/main" id="{FC6DE60B-1DC2-5249-BB47-CD8554FCDC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45923" y="5399765"/>
                      <a:ext cx="32146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700" dirty="0"/>
                        <a:t>Sim</a:t>
                      </a:r>
                    </a:p>
                  </p:txBody>
                </p:sp>
              </p:grpSp>
              <p:sp>
                <p:nvSpPr>
                  <p:cNvPr id="168" name="Retângulo 167">
                    <a:extLst>
                      <a:ext uri="{FF2B5EF4-FFF2-40B4-BE49-F238E27FC236}">
                        <a16:creationId xmlns:a16="http://schemas.microsoft.com/office/drawing/2014/main" id="{4006A95A-2934-2E47-8ED6-FA2C1D786AE0}"/>
                      </a:ext>
                    </a:extLst>
                  </p:cNvPr>
                  <p:cNvSpPr/>
                  <p:nvPr/>
                </p:nvSpPr>
                <p:spPr>
                  <a:xfrm>
                    <a:off x="9686607" y="1381679"/>
                    <a:ext cx="1566952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t-PT" sz="10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rPr>
                      <a:t>Interação com a DGAEP</a:t>
                    </a:r>
                  </a:p>
                  <a:p>
                    <a:r>
                      <a:rPr lang="pt-PT" sz="10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rPr>
                      <a:t>(organizador nacional)</a:t>
                    </a:r>
                    <a:endParaRPr lang="pt-PT" sz="1000" dirty="0">
                      <a:solidFill>
                        <a:schemeClr val="accent3"/>
                      </a:solidFill>
                    </a:endParaRPr>
                  </a:p>
                </p:txBody>
              </p:sp>
              <p:grpSp>
                <p:nvGrpSpPr>
                  <p:cNvPr id="1049" name="Agrupar 1048">
                    <a:extLst>
                      <a:ext uri="{FF2B5EF4-FFF2-40B4-BE49-F238E27FC236}">
                        <a16:creationId xmlns:a16="http://schemas.microsoft.com/office/drawing/2014/main" id="{5225812B-2342-5044-9913-F1C87C2EE546}"/>
                      </a:ext>
                    </a:extLst>
                  </p:cNvPr>
                  <p:cNvGrpSpPr/>
                  <p:nvPr/>
                </p:nvGrpSpPr>
                <p:grpSpPr>
                  <a:xfrm>
                    <a:off x="4477989" y="964394"/>
                    <a:ext cx="6299614" cy="5890334"/>
                    <a:chOff x="4477989" y="964394"/>
                    <a:chExt cx="6299614" cy="5890334"/>
                  </a:xfrm>
                </p:grpSpPr>
                <p:cxnSp>
                  <p:nvCxnSpPr>
                    <p:cNvPr id="79" name="Conexão Reta 78">
                      <a:extLst>
                        <a:ext uri="{FF2B5EF4-FFF2-40B4-BE49-F238E27FC236}">
                          <a16:creationId xmlns:a16="http://schemas.microsoft.com/office/drawing/2014/main" id="{DC9F2C49-5862-7947-AE69-5CAA2A1FA1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477989" y="964394"/>
                      <a:ext cx="0" cy="589033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Conexão Reta 181">
                      <a:extLst>
                        <a:ext uri="{FF2B5EF4-FFF2-40B4-BE49-F238E27FC236}">
                          <a16:creationId xmlns:a16="http://schemas.microsoft.com/office/drawing/2014/main" id="{3A43148D-6C1E-04AC-39D4-4747FEE13A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02732" y="5582750"/>
                      <a:ext cx="1140" cy="351180"/>
                    </a:xfrm>
                    <a:prstGeom prst="line">
                      <a:avLst/>
                    </a:prstGeom>
                    <a:ln>
                      <a:solidFill>
                        <a:schemeClr val="accent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Conexão Reta 198">
                      <a:extLst>
                        <a:ext uri="{FF2B5EF4-FFF2-40B4-BE49-F238E27FC236}">
                          <a16:creationId xmlns:a16="http://schemas.microsoft.com/office/drawing/2014/main" id="{2A79175F-4A7A-8537-1202-DC799351F3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847222" y="3611191"/>
                      <a:ext cx="471354" cy="2"/>
                    </a:xfrm>
                    <a:prstGeom prst="line">
                      <a:avLst/>
                    </a:prstGeom>
                    <a:ln>
                      <a:solidFill>
                        <a:schemeClr val="accent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Conexão Reta Unidirecional 199">
                      <a:extLst>
                        <a:ext uri="{FF2B5EF4-FFF2-40B4-BE49-F238E27FC236}">
                          <a16:creationId xmlns:a16="http://schemas.microsoft.com/office/drawing/2014/main" id="{D51ED257-529B-D655-FC02-43DD2D2C98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318576" y="3614774"/>
                      <a:ext cx="0" cy="439133"/>
                    </a:xfrm>
                    <a:prstGeom prst="straightConnector1">
                      <a:avLst/>
                    </a:prstGeom>
                    <a:ln>
                      <a:solidFill>
                        <a:schemeClr val="accent5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48" name="Agrupar 1047">
                      <a:extLst>
                        <a:ext uri="{FF2B5EF4-FFF2-40B4-BE49-F238E27FC236}">
                          <a16:creationId xmlns:a16="http://schemas.microsoft.com/office/drawing/2014/main" id="{43AE4E00-B530-8CE8-FF6E-D6A8494AA7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89900" y="1382096"/>
                      <a:ext cx="6087703" cy="4900927"/>
                      <a:chOff x="4689900" y="1382096"/>
                      <a:chExt cx="6087703" cy="4900927"/>
                    </a:xfrm>
                  </p:grpSpPr>
                  <p:sp>
                    <p:nvSpPr>
                      <p:cNvPr id="6" name="Fluxograma: Processo 5"/>
                      <p:cNvSpPr/>
                      <p:nvPr/>
                    </p:nvSpPr>
                    <p:spPr>
                      <a:xfrm>
                        <a:off x="5128569" y="3128429"/>
                        <a:ext cx="1814544" cy="1780691"/>
                      </a:xfrm>
                      <a:prstGeom prst="flowChartProcess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171450" indent="-171450">
                          <a:buFont typeface="Wingdings" pitchFamily="2" charset="2"/>
                          <a:buChar char="ü"/>
                        </a:pPr>
                        <a:r>
                          <a:rPr lang="pt-PT" sz="900" dirty="0">
                            <a:solidFill>
                              <a:schemeClr val="tx1"/>
                            </a:solidFill>
                          </a:rPr>
                          <a:t>Apresentação sintética da instituição;</a:t>
                        </a:r>
                      </a:p>
                      <a:p>
                        <a:pPr marL="171450" indent="-171450">
                          <a:buFont typeface="Wingdings" pitchFamily="2" charset="2"/>
                          <a:buChar char="ü"/>
                        </a:pPr>
                        <a:r>
                          <a:rPr lang="pt-PT" sz="900" dirty="0">
                            <a:solidFill>
                              <a:schemeClr val="tx1"/>
                            </a:solidFill>
                          </a:rPr>
                          <a:t>Breve descrição do processo de autoavaliação;</a:t>
                        </a:r>
                      </a:p>
                      <a:p>
                        <a:pPr marL="171450" indent="-171450">
                          <a:buFont typeface="Wingdings" pitchFamily="2" charset="2"/>
                          <a:buChar char="ü"/>
                        </a:pPr>
                        <a:r>
                          <a:rPr lang="pt-PT" sz="900" dirty="0">
                            <a:solidFill>
                              <a:schemeClr val="tx1"/>
                            </a:solidFill>
                          </a:rPr>
                          <a:t>Relatório de autoavaliação mais recente apresentado à gestão;</a:t>
                        </a:r>
                      </a:p>
                      <a:p>
                        <a:pPr marL="171450" indent="-171450">
                          <a:buFont typeface="Wingdings" pitchFamily="2" charset="2"/>
                          <a:buChar char="ü"/>
                        </a:pPr>
                        <a:r>
                          <a:rPr lang="pt-PT" sz="900" dirty="0">
                            <a:solidFill>
                              <a:schemeClr val="tx1"/>
                            </a:solidFill>
                          </a:rPr>
                          <a:t>Plano das melhorias a apresentar.</a:t>
                        </a:r>
                      </a:p>
                    </p:txBody>
                  </p:sp>
                  <p:grpSp>
                    <p:nvGrpSpPr>
                      <p:cNvPr id="1071" name="Agrupar 1070">
                        <a:extLst>
                          <a:ext uri="{FF2B5EF4-FFF2-40B4-BE49-F238E27FC236}">
                            <a16:creationId xmlns:a16="http://schemas.microsoft.com/office/drawing/2014/main" id="{2E42F015-8005-3648-856D-EBCDEC91B5B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89488" y="1382096"/>
                        <a:ext cx="1457699" cy="776629"/>
                        <a:chOff x="4907980" y="2831326"/>
                        <a:chExt cx="1457699" cy="776629"/>
                      </a:xfrm>
                    </p:grpSpPr>
                    <p:sp>
                      <p:nvSpPr>
                        <p:cNvPr id="1062" name="Documento 1061">
                          <a:extLst>
                            <a:ext uri="{FF2B5EF4-FFF2-40B4-BE49-F238E27FC236}">
                              <a16:creationId xmlns:a16="http://schemas.microsoft.com/office/drawing/2014/main" id="{B402E1D0-B991-1447-9BD0-9F42F4A14A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07980" y="2831326"/>
                          <a:ext cx="1457699" cy="776629"/>
                        </a:xfrm>
                        <a:prstGeom prst="flowChartDocument">
                          <a:avLst/>
                        </a:prstGeom>
                        <a:noFill/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1068" name="CaixaDeTexto 1067">
                          <a:extLst>
                            <a:ext uri="{FF2B5EF4-FFF2-40B4-BE49-F238E27FC236}">
                              <a16:creationId xmlns:a16="http://schemas.microsoft.com/office/drawing/2014/main" id="{4E21F447-2D80-AD49-BD1A-3C32EB7B0A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98160" y="2901589"/>
                          <a:ext cx="1224918" cy="6463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PT" sz="900" b="1" dirty="0"/>
                            <a:t>Envio do Formulário de Candidatura </a:t>
                          </a:r>
                          <a:r>
                            <a:rPr lang="pt-PT" sz="900" dirty="0"/>
                            <a:t>ao organizador nacional (DGAEP</a:t>
                          </a:r>
                          <a:endParaRPr lang="pt-PT" sz="9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1070" name="Imagem 1069">
                          <a:hlinkClick r:id="rId7"/>
                          <a:extLst>
                            <a:ext uri="{FF2B5EF4-FFF2-40B4-BE49-F238E27FC236}">
                              <a16:creationId xmlns:a16="http://schemas.microsoft.com/office/drawing/2014/main" id="{73D5CB1D-38DB-9242-A955-3A9FE38E389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141688" y="3192776"/>
                          <a:ext cx="162779" cy="195614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1076" name="Agrupar 1075">
                        <a:extLst>
                          <a:ext uri="{FF2B5EF4-FFF2-40B4-BE49-F238E27FC236}">
                            <a16:creationId xmlns:a16="http://schemas.microsoft.com/office/drawing/2014/main" id="{CB421406-B069-1D41-9FA0-38BAB40C2F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44042" y="5687274"/>
                        <a:ext cx="1799071" cy="595749"/>
                        <a:chOff x="7287074" y="4303784"/>
                        <a:chExt cx="1799071" cy="595749"/>
                      </a:xfrm>
                    </p:grpSpPr>
                    <p:sp>
                      <p:nvSpPr>
                        <p:cNvPr id="1074" name="Processo Predefinido 1073">
                          <a:extLst>
                            <a:ext uri="{FF2B5EF4-FFF2-40B4-BE49-F238E27FC236}">
                              <a16:creationId xmlns:a16="http://schemas.microsoft.com/office/drawing/2014/main" id="{95147E97-A001-5B43-B409-7F1DE040A7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87074" y="4303784"/>
                          <a:ext cx="1799071" cy="595749"/>
                        </a:xfrm>
                        <a:prstGeom prst="flowChartPredefinedProcess">
                          <a:avLst/>
                        </a:prstGeom>
                        <a:noFill/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1075" name="CaixaDeTexto 1074">
                          <a:extLst>
                            <a:ext uri="{FF2B5EF4-FFF2-40B4-BE49-F238E27FC236}">
                              <a16:creationId xmlns:a16="http://schemas.microsoft.com/office/drawing/2014/main" id="{26F7FB8B-016C-C745-B80A-34668510722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506120" y="4331233"/>
                          <a:ext cx="1472381" cy="5078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PT" sz="900" b="1" dirty="0"/>
                            <a:t>Registo</a:t>
                          </a:r>
                          <a:r>
                            <a:rPr lang="pt-PT" sz="900" dirty="0"/>
                            <a:t> da organização na </a:t>
                          </a:r>
                          <a:r>
                            <a:rPr lang="pt-PT" sz="900" dirty="0">
                              <a:hlinkClick r:id="rId9"/>
                            </a:rPr>
                            <a:t>base de dados europeia dos utilizadores da CAF</a:t>
                          </a:r>
                          <a:endParaRPr lang="pt-PT" sz="9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084" name="Agrupar 1083">
                        <a:extLst>
                          <a:ext uri="{FF2B5EF4-FFF2-40B4-BE49-F238E27FC236}">
                            <a16:creationId xmlns:a16="http://schemas.microsoft.com/office/drawing/2014/main" id="{DB7A63F9-68E6-A04F-A843-E0594C79C9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7039" y="2455309"/>
                        <a:ext cx="1515546" cy="799964"/>
                        <a:chOff x="4756568" y="445298"/>
                        <a:chExt cx="1515546" cy="893995"/>
                      </a:xfrm>
                    </p:grpSpPr>
                    <p:sp>
                      <p:nvSpPr>
                        <p:cNvPr id="1082" name="Multidocumentos 1081">
                          <a:extLst>
                            <a:ext uri="{FF2B5EF4-FFF2-40B4-BE49-F238E27FC236}">
                              <a16:creationId xmlns:a16="http://schemas.microsoft.com/office/drawing/2014/main" id="{05586963-7C04-B247-8E2C-7D0BCB7CE3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6568" y="445298"/>
                          <a:ext cx="1515546" cy="893995"/>
                        </a:xfrm>
                        <a:prstGeom prst="flowChartMultidocument">
                          <a:avLst/>
                        </a:prstGeom>
                        <a:noFill/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1083" name="CaixaDeTexto 1082">
                          <a:extLst>
                            <a:ext uri="{FF2B5EF4-FFF2-40B4-BE49-F238E27FC236}">
                              <a16:creationId xmlns:a16="http://schemas.microsoft.com/office/drawing/2014/main" id="{3A603F3A-2BB0-F942-BF49-A8D844593A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59717" y="695632"/>
                          <a:ext cx="1329456" cy="4127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PT" sz="900" b="1" dirty="0"/>
                            <a:t>Envio de documentação </a:t>
                          </a:r>
                          <a:r>
                            <a:rPr lang="pt-PT" sz="900" dirty="0"/>
                            <a:t>solicitada pela DGAEP </a:t>
                          </a:r>
                          <a:endParaRPr lang="pt-PT" sz="9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58" name="Fluxograma: Terminador 1">
                        <a:extLst>
                          <a:ext uri="{FF2B5EF4-FFF2-40B4-BE49-F238E27FC236}">
                            <a16:creationId xmlns:a16="http://schemas.microsoft.com/office/drawing/2014/main" id="{5B025DDC-E179-E646-8AE3-0E3CCC17E2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77518" y="5775180"/>
                        <a:ext cx="876300" cy="317500"/>
                      </a:xfrm>
                      <a:prstGeom prst="flowChartTerminator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PT" sz="900" dirty="0">
                            <a:solidFill>
                              <a:schemeClr val="tx1"/>
                            </a:solidFill>
                            <a:hlinkClick r:id="rId5" action="ppaction://hlinksldjump"/>
                          </a:rPr>
                          <a:t>Fase 2</a:t>
                        </a:r>
                        <a:endParaRPr lang="pt-PT" sz="105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59" name="Conexão Reta Unidirecional 158">
                        <a:extLst>
                          <a:ext uri="{FF2B5EF4-FFF2-40B4-BE49-F238E27FC236}">
                            <a16:creationId xmlns:a16="http://schemas.microsoft.com/office/drawing/2014/main" id="{FAE03C28-4E88-6A4C-9A1E-21889CB12221}"/>
                          </a:ext>
                        </a:extLst>
                      </p:cNvPr>
                      <p:cNvCxnSpPr>
                        <a:cxnSpLocks/>
                        <a:stCxn id="189" idx="2"/>
                        <a:endCxn id="158" idx="0"/>
                      </p:cNvCxnSpPr>
                      <p:nvPr/>
                    </p:nvCxnSpPr>
                    <p:spPr>
                      <a:xfrm flipH="1">
                        <a:off x="8615668" y="4251769"/>
                        <a:ext cx="20821" cy="1523411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8" name="Agrupar 97">
                        <a:extLst>
                          <a:ext uri="{FF2B5EF4-FFF2-40B4-BE49-F238E27FC236}">
                            <a16:creationId xmlns:a16="http://schemas.microsoft.com/office/drawing/2014/main" id="{70F1BB64-4FD0-2ECD-D938-E52EF21FF2E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89900" y="1743545"/>
                        <a:ext cx="484476" cy="3818703"/>
                        <a:chOff x="4705012" y="2898669"/>
                        <a:chExt cx="484476" cy="3613876"/>
                      </a:xfrm>
                    </p:grpSpPr>
                    <p:cxnSp>
                      <p:nvCxnSpPr>
                        <p:cNvPr id="96" name="Conexão Reta Unidirecional 95">
                          <a:extLst>
                            <a:ext uri="{FF2B5EF4-FFF2-40B4-BE49-F238E27FC236}">
                              <a16:creationId xmlns:a16="http://schemas.microsoft.com/office/drawing/2014/main" id="{7170EA5C-9B9F-15FD-CEFC-A676205BDF4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9043" y="2898669"/>
                          <a:ext cx="280445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accent5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Conexão Reta 99">
                          <a:extLst>
                            <a:ext uri="{FF2B5EF4-FFF2-40B4-BE49-F238E27FC236}">
                              <a16:creationId xmlns:a16="http://schemas.microsoft.com/office/drawing/2014/main" id="{5EA679AB-6F6C-D174-562B-0BE83FB121F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4899347" y="2898669"/>
                          <a:ext cx="0" cy="10108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Conexão Reta 102">
                          <a:extLst>
                            <a:ext uri="{FF2B5EF4-FFF2-40B4-BE49-F238E27FC236}">
                              <a16:creationId xmlns:a16="http://schemas.microsoft.com/office/drawing/2014/main" id="{3178C9DB-C7CC-18D8-A5AE-3B5ADFB5F8B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705012" y="3441806"/>
                          <a:ext cx="5044" cy="307073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Conexão Reta Unidirecional 137">
                          <a:extLst>
                            <a:ext uri="{FF2B5EF4-FFF2-40B4-BE49-F238E27FC236}">
                              <a16:creationId xmlns:a16="http://schemas.microsoft.com/office/drawing/2014/main" id="{70917FD3-D72F-3D73-871E-76A59CC5983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9347" y="3912630"/>
                          <a:ext cx="280445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accent5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" name="Conexão Reta 143">
                          <a:extLst>
                            <a:ext uri="{FF2B5EF4-FFF2-40B4-BE49-F238E27FC236}">
                              <a16:creationId xmlns:a16="http://schemas.microsoft.com/office/drawing/2014/main" id="{E105352C-F51E-62A4-64A0-C85999BC911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710056" y="3445512"/>
                          <a:ext cx="189291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5" name="Agrupar 104">
                        <a:extLst>
                          <a:ext uri="{FF2B5EF4-FFF2-40B4-BE49-F238E27FC236}">
                            <a16:creationId xmlns:a16="http://schemas.microsoft.com/office/drawing/2014/main" id="{8046E56F-E73A-2CC1-9551-3CC56A931C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62299" y="1642148"/>
                        <a:ext cx="290140" cy="1019717"/>
                        <a:chOff x="6760136" y="2892913"/>
                        <a:chExt cx="290140" cy="1019717"/>
                      </a:xfrm>
                    </p:grpSpPr>
                    <p:cxnSp>
                      <p:nvCxnSpPr>
                        <p:cNvPr id="163" name="Conexão Reta 162">
                          <a:extLst>
                            <a:ext uri="{FF2B5EF4-FFF2-40B4-BE49-F238E27FC236}">
                              <a16:creationId xmlns:a16="http://schemas.microsoft.com/office/drawing/2014/main" id="{CDBDA4C7-0C8A-4D12-FB41-79FDB52C0DE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7050276" y="2892913"/>
                          <a:ext cx="0" cy="10108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Conexão Reta 163">
                          <a:extLst>
                            <a:ext uri="{FF2B5EF4-FFF2-40B4-BE49-F238E27FC236}">
                              <a16:creationId xmlns:a16="http://schemas.microsoft.com/office/drawing/2014/main" id="{6F7A34C4-5152-BD46-C013-628084A8F10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6760136" y="2892913"/>
                          <a:ext cx="29014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5" name="Conexão Reta 164">
                          <a:extLst>
                            <a:ext uri="{FF2B5EF4-FFF2-40B4-BE49-F238E27FC236}">
                              <a16:creationId xmlns:a16="http://schemas.microsoft.com/office/drawing/2014/main" id="{A931053A-EF20-D42E-4B5C-CD6348F6481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6830422" y="3912630"/>
                          <a:ext cx="219854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5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66" name="Conexão Reta Unidirecional 165">
                        <a:extLst>
                          <a:ext uri="{FF2B5EF4-FFF2-40B4-BE49-F238E27FC236}">
                            <a16:creationId xmlns:a16="http://schemas.microsoft.com/office/drawing/2014/main" id="{B6F75FD0-E2F8-E83A-F7A4-C087C2B9B7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37327" y="2106769"/>
                        <a:ext cx="730136" cy="1943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Conexão Reta Unidirecional 183">
                        <a:extLst>
                          <a:ext uri="{FF2B5EF4-FFF2-40B4-BE49-F238E27FC236}">
                            <a16:creationId xmlns:a16="http://schemas.microsoft.com/office/drawing/2014/main" id="{C9320433-8E33-DEF6-28A5-2277575F7F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700011" y="5947814"/>
                        <a:ext cx="42158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9" name="Losango 188">
                        <a:extLst>
                          <a:ext uri="{FF2B5EF4-FFF2-40B4-BE49-F238E27FC236}">
                            <a16:creationId xmlns:a16="http://schemas.microsoft.com/office/drawing/2014/main" id="{FD724BA2-F2F3-120E-B253-83763D1784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5755" y="2951468"/>
                        <a:ext cx="2421467" cy="1300301"/>
                      </a:xfrm>
                      <a:prstGeom prst="diamond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PT" sz="900" b="1" dirty="0">
                            <a:solidFill>
                              <a:schemeClr val="tx1"/>
                            </a:solidFill>
                          </a:rPr>
                          <a:t>A candidatura foi aceite pela DGAEP?</a:t>
                        </a:r>
                      </a:p>
                    </p:txBody>
                  </p:sp>
                  <p:cxnSp>
                    <p:nvCxnSpPr>
                      <p:cNvPr id="195" name="Conexão Reta Unidirecional 194">
                        <a:extLst>
                          <a:ext uri="{FF2B5EF4-FFF2-40B4-BE49-F238E27FC236}">
                            <a16:creationId xmlns:a16="http://schemas.microsoft.com/office/drawing/2014/main" id="{D36E24B4-6C50-CB28-B8CF-35299DC1E731}"/>
                          </a:ext>
                        </a:extLst>
                      </p:cNvPr>
                      <p:cNvCxnSpPr>
                        <a:cxnSpLocks/>
                        <a:endCxn id="189" idx="0"/>
                      </p:cNvCxnSpPr>
                      <p:nvPr/>
                    </p:nvCxnSpPr>
                    <p:spPr>
                      <a:xfrm>
                        <a:off x="8636488" y="2438475"/>
                        <a:ext cx="1" cy="512993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8" name="Fluxograma: Terminador 6">
                        <a:extLst>
                          <a:ext uri="{FF2B5EF4-FFF2-40B4-BE49-F238E27FC236}">
                            <a16:creationId xmlns:a16="http://schemas.microsoft.com/office/drawing/2014/main" id="{FD512AD2-8FA9-8B7C-5E96-E5BF3282F6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01303" y="4070240"/>
                        <a:ext cx="876300" cy="317500"/>
                      </a:xfrm>
                      <a:prstGeom prst="flowChartTerminator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PT" sz="900" dirty="0">
                            <a:solidFill>
                              <a:schemeClr val="tx1"/>
                            </a:solidFill>
                          </a:rPr>
                          <a:t>Fim</a:t>
                        </a:r>
                        <a:endParaRPr lang="pt-PT" sz="105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01" name="CaixaDeTexto 200">
                        <a:extLst>
                          <a:ext uri="{FF2B5EF4-FFF2-40B4-BE49-F238E27FC236}">
                            <a16:creationId xmlns:a16="http://schemas.microsoft.com/office/drawing/2014/main" id="{6A788513-5734-3C5D-9F63-FBC64CEA70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81143" y="3401563"/>
                        <a:ext cx="454089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t-PT" sz="700" dirty="0"/>
                          <a:t>Não</a:t>
                        </a:r>
                      </a:p>
                    </p:txBody>
                  </p:sp>
                  <p:sp>
                    <p:nvSpPr>
                      <p:cNvPr id="202" name="CaixaDeTexto 201">
                        <a:extLst>
                          <a:ext uri="{FF2B5EF4-FFF2-40B4-BE49-F238E27FC236}">
                            <a16:creationId xmlns:a16="http://schemas.microsoft.com/office/drawing/2014/main" id="{8F31D0B1-C94F-1B57-D386-DBB352BD6A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335958" y="4950509"/>
                        <a:ext cx="454089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t-PT" sz="700" dirty="0"/>
                          <a:t>Sim</a:t>
                        </a:r>
                      </a:p>
                    </p:txBody>
                  </p:sp>
                  <p:sp>
                    <p:nvSpPr>
                      <p:cNvPr id="205" name="Fluxograma: Processo 5">
                        <a:extLst>
                          <a:ext uri="{FF2B5EF4-FFF2-40B4-BE49-F238E27FC236}">
                            <a16:creationId xmlns:a16="http://schemas.microsoft.com/office/drawing/2014/main" id="{9E77FEC3-9747-B935-493E-0668FEA038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52882" y="4660480"/>
                        <a:ext cx="1327077" cy="780115"/>
                      </a:xfrm>
                      <a:prstGeom prst="flowChartProcess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pt-PT" sz="900" dirty="0">
                            <a:solidFill>
                              <a:schemeClr val="tx1"/>
                            </a:solidFill>
                          </a:rPr>
                          <a:t>NOTA: Prazo </a:t>
                        </a:r>
                        <a:r>
                          <a:rPr lang="pt-PT" sz="900" dirty="0" err="1">
                            <a:solidFill>
                              <a:schemeClr val="tx1"/>
                            </a:solidFill>
                          </a:rPr>
                          <a:t>máx</a:t>
                        </a:r>
                        <a:r>
                          <a:rPr lang="pt-PT" sz="900" dirty="0">
                            <a:solidFill>
                              <a:schemeClr val="tx1"/>
                            </a:solidFill>
                          </a:rPr>
                          <a:t>. de 3 semanas p/ visita pelo Agente de Feedback designado  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1066" name="Agrupar 1065">
              <a:extLst>
                <a:ext uri="{FF2B5EF4-FFF2-40B4-BE49-F238E27FC236}">
                  <a16:creationId xmlns:a16="http://schemas.microsoft.com/office/drawing/2014/main" id="{43728A74-ED0B-244D-F340-BFD87794FFB8}"/>
                </a:ext>
              </a:extLst>
            </p:cNvPr>
            <p:cNvGrpSpPr/>
            <p:nvPr/>
          </p:nvGrpSpPr>
          <p:grpSpPr>
            <a:xfrm>
              <a:off x="8085231" y="1830237"/>
              <a:ext cx="1799071" cy="595749"/>
              <a:chOff x="8085231" y="1830237"/>
              <a:chExt cx="1799071" cy="595749"/>
            </a:xfrm>
          </p:grpSpPr>
          <p:sp>
            <p:nvSpPr>
              <p:cNvPr id="218" name="Processo Predefinido 217">
                <a:extLst>
                  <a:ext uri="{FF2B5EF4-FFF2-40B4-BE49-F238E27FC236}">
                    <a16:creationId xmlns:a16="http://schemas.microsoft.com/office/drawing/2014/main" id="{072621D7-E236-C4E0-9B6E-2556409E8C20}"/>
                  </a:ext>
                </a:extLst>
              </p:cNvPr>
              <p:cNvSpPr/>
              <p:nvPr/>
            </p:nvSpPr>
            <p:spPr>
              <a:xfrm>
                <a:off x="8085231" y="1830237"/>
                <a:ext cx="1799071" cy="595749"/>
              </a:xfrm>
              <a:prstGeom prst="flowChartPredefinedProcess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9" name="CaixaDeTexto 218">
                <a:extLst>
                  <a:ext uri="{FF2B5EF4-FFF2-40B4-BE49-F238E27FC236}">
                    <a16:creationId xmlns:a16="http://schemas.microsoft.com/office/drawing/2014/main" id="{8A0D8BBD-CE2B-537D-4530-F7A306EFECC7}"/>
                  </a:ext>
                </a:extLst>
              </p:cNvPr>
              <p:cNvSpPr txBox="1"/>
              <p:nvPr/>
            </p:nvSpPr>
            <p:spPr>
              <a:xfrm>
                <a:off x="8291455" y="1856546"/>
                <a:ext cx="147238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900" b="1" dirty="0"/>
                  <a:t>Receção de notificação da DGAEP</a:t>
                </a:r>
                <a:r>
                  <a:rPr lang="pt-PT" sz="900" dirty="0"/>
                  <a:t> relativamente à documentação enviada</a:t>
                </a:r>
                <a:endParaRPr lang="pt-PT" sz="9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98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6image1051984000">
            <a:extLst>
              <a:ext uri="{FF2B5EF4-FFF2-40B4-BE49-F238E27FC236}">
                <a16:creationId xmlns:a16="http://schemas.microsoft.com/office/drawing/2014/main" id="{9086CB91-557C-9246-BB8A-D45DF08C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40" y="171370"/>
            <a:ext cx="917899" cy="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 descr="Uma imagem com texto, ClipArt&#10;&#10;Descrição gerada automaticamente">
            <a:extLst>
              <a:ext uri="{FF2B5EF4-FFF2-40B4-BE49-F238E27FC236}">
                <a16:creationId xmlns:a16="http://schemas.microsoft.com/office/drawing/2014/main" id="{0AA682E8-7F4B-C244-BC3A-41CD482AF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7" y="171370"/>
            <a:ext cx="550933" cy="33135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B50F4738-4960-B342-ACBA-2A0A281DEA1D}"/>
              </a:ext>
            </a:extLst>
          </p:cNvPr>
          <p:cNvSpPr/>
          <p:nvPr/>
        </p:nvSpPr>
        <p:spPr>
          <a:xfrm>
            <a:off x="2113831" y="342937"/>
            <a:ext cx="84377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</a:rPr>
              <a:t>FASE 2. Processo de feedback externo da CAF</a:t>
            </a:r>
          </a:p>
          <a:p>
            <a:r>
              <a:rPr lang="pt-PT" sz="1200" dirty="0">
                <a:latin typeface="Calibri" panose="020F0502020204030204" pitchFamily="34" charset="0"/>
              </a:rPr>
              <a:t>                     (na perspetiva da </a:t>
            </a:r>
            <a:r>
              <a:rPr lang="pt-PT" sz="1200" b="1" dirty="0">
                <a:solidFill>
                  <a:schemeClr val="accent2"/>
                </a:solidFill>
                <a:latin typeface="Calibri" panose="020F0502020204030204" pitchFamily="34" charset="0"/>
              </a:rPr>
              <a:t>organização candidata</a:t>
            </a:r>
            <a:r>
              <a:rPr lang="pt-PT" sz="1200" dirty="0">
                <a:latin typeface="Calibri" panose="020F0502020204030204" pitchFamily="34" charset="0"/>
              </a:rPr>
              <a:t>) </a:t>
            </a:r>
            <a:endParaRPr lang="pt-PT" sz="12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E93F76F-1996-5D4B-B609-337E656F560B}"/>
              </a:ext>
            </a:extLst>
          </p:cNvPr>
          <p:cNvSpPr/>
          <p:nvPr/>
        </p:nvSpPr>
        <p:spPr>
          <a:xfrm>
            <a:off x="8855223" y="6452144"/>
            <a:ext cx="3215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latin typeface="Calibri" panose="020F0502020204030204" pitchFamily="34" charset="0"/>
              </a:rPr>
              <a:t>Fonte: DGAEP (2013), “</a:t>
            </a:r>
            <a:r>
              <a:rPr lang="pt-PT" sz="700" dirty="0">
                <a:latin typeface="Calibri" panose="020F0502020204030204" pitchFamily="34" charset="0"/>
                <a:hlinkClick r:id="rId4"/>
              </a:rPr>
              <a:t>Processo de Feedback Externo da CAF – Guia do Utilizador</a:t>
            </a:r>
            <a:r>
              <a:rPr lang="pt-PT" sz="700" dirty="0">
                <a:latin typeface="Calibri" panose="020F0502020204030204" pitchFamily="34" charset="0"/>
              </a:rPr>
              <a:t>” </a:t>
            </a:r>
            <a:endParaRPr lang="pt-PT" sz="700" dirty="0"/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F6293B90-7D51-3245-8D30-2C5254777489}"/>
              </a:ext>
            </a:extLst>
          </p:cNvPr>
          <p:cNvGrpSpPr/>
          <p:nvPr/>
        </p:nvGrpSpPr>
        <p:grpSpPr>
          <a:xfrm>
            <a:off x="11153739" y="5574096"/>
            <a:ext cx="557385" cy="750206"/>
            <a:chOff x="11153739" y="5574096"/>
            <a:chExt cx="557385" cy="750206"/>
          </a:xfrm>
        </p:grpSpPr>
        <p:sp>
          <p:nvSpPr>
            <p:cNvPr id="79" name="Botão de Ação: Personalizar 7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B1F73D58-4AF7-EF43-949E-FE20D00F1EE3}"/>
                </a:ext>
              </a:extLst>
            </p:cNvPr>
            <p:cNvSpPr/>
            <p:nvPr/>
          </p:nvSpPr>
          <p:spPr>
            <a:xfrm>
              <a:off x="11153739" y="5574096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83" name="Botão de Ação: Personalizar 82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41F85E48-406F-8047-87AE-B4369124FACB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3</a:t>
              </a:r>
            </a:p>
          </p:txBody>
        </p:sp>
      </p:grpSp>
      <p:sp>
        <p:nvSpPr>
          <p:cNvPr id="139" name="Botão de Ação: Avançar ou Seguinte 13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A5687A6-EDA0-5A43-B274-6190C49B6994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0" name="Botão de Ação: Avançar ou Seguinte 13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EFA8A85-EA8B-AA44-94B3-EB10D05B7053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B9373A1-4A4A-106F-D758-00A5425EE0EE}"/>
              </a:ext>
            </a:extLst>
          </p:cNvPr>
          <p:cNvGrpSpPr/>
          <p:nvPr/>
        </p:nvGrpSpPr>
        <p:grpSpPr>
          <a:xfrm>
            <a:off x="1862790" y="1149963"/>
            <a:ext cx="9166353" cy="5467463"/>
            <a:chOff x="1862790" y="1149963"/>
            <a:chExt cx="9166353" cy="5467463"/>
          </a:xfrm>
        </p:grpSpPr>
        <p:cxnSp>
          <p:nvCxnSpPr>
            <p:cNvPr id="152" name="Conexão Reta Unidirecional 151">
              <a:extLst>
                <a:ext uri="{FF2B5EF4-FFF2-40B4-BE49-F238E27FC236}">
                  <a16:creationId xmlns:a16="http://schemas.microsoft.com/office/drawing/2014/main" id="{757E73E0-42E9-104C-962A-8E1F07AD9661}"/>
                </a:ext>
              </a:extLst>
            </p:cNvPr>
            <p:cNvCxnSpPr>
              <a:cxnSpLocks/>
            </p:cNvCxnSpPr>
            <p:nvPr/>
          </p:nvCxnSpPr>
          <p:spPr>
            <a:xfrm>
              <a:off x="9249520" y="3413173"/>
              <a:ext cx="0" cy="57341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3BC94A3E-D699-3FF7-8E96-04EE3C1C9ECB}"/>
                </a:ext>
              </a:extLst>
            </p:cNvPr>
            <p:cNvGrpSpPr/>
            <p:nvPr/>
          </p:nvGrpSpPr>
          <p:grpSpPr>
            <a:xfrm>
              <a:off x="1862790" y="1149963"/>
              <a:ext cx="9166353" cy="5467463"/>
              <a:chOff x="1862790" y="1149963"/>
              <a:chExt cx="9166353" cy="5467463"/>
            </a:xfrm>
          </p:grpSpPr>
          <p:pic>
            <p:nvPicPr>
              <p:cNvPr id="56" name="Imagem 5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FF9F42E-FCF4-EA40-887A-E9788A61E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1823" y="4696070"/>
                <a:ext cx="162779" cy="214868"/>
              </a:xfrm>
              <a:prstGeom prst="rect">
                <a:avLst/>
              </a:prstGeom>
            </p:spPr>
          </p:pic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1D67AC3C-B04F-AF12-B13B-9A15EE303826}"/>
                  </a:ext>
                </a:extLst>
              </p:cNvPr>
              <p:cNvGrpSpPr/>
              <p:nvPr/>
            </p:nvGrpSpPr>
            <p:grpSpPr>
              <a:xfrm>
                <a:off x="1862790" y="1149963"/>
                <a:ext cx="9166353" cy="5467463"/>
                <a:chOff x="1862790" y="1149963"/>
                <a:chExt cx="9166353" cy="5467463"/>
              </a:xfrm>
            </p:grpSpPr>
            <p:grpSp>
              <p:nvGrpSpPr>
                <p:cNvPr id="146" name="Agrupar 145">
                  <a:extLst>
                    <a:ext uri="{FF2B5EF4-FFF2-40B4-BE49-F238E27FC236}">
                      <a16:creationId xmlns:a16="http://schemas.microsoft.com/office/drawing/2014/main" id="{A631C839-6F94-EF45-8012-145A7CBA6FA9}"/>
                    </a:ext>
                  </a:extLst>
                </p:cNvPr>
                <p:cNvGrpSpPr/>
                <p:nvPr/>
              </p:nvGrpSpPr>
              <p:grpSpPr>
                <a:xfrm>
                  <a:off x="8367981" y="2751106"/>
                  <a:ext cx="1799071" cy="654608"/>
                  <a:chOff x="7023651" y="4283016"/>
                  <a:chExt cx="1799071" cy="654608"/>
                </a:xfrm>
              </p:grpSpPr>
              <p:sp>
                <p:nvSpPr>
                  <p:cNvPr id="147" name="Processo Predefinido 146">
                    <a:extLst>
                      <a:ext uri="{FF2B5EF4-FFF2-40B4-BE49-F238E27FC236}">
                        <a16:creationId xmlns:a16="http://schemas.microsoft.com/office/drawing/2014/main" id="{73E63086-E64B-144E-863A-52E987CBB139}"/>
                      </a:ext>
                    </a:extLst>
                  </p:cNvPr>
                  <p:cNvSpPr/>
                  <p:nvPr/>
                </p:nvSpPr>
                <p:spPr>
                  <a:xfrm>
                    <a:off x="7023651" y="4300740"/>
                    <a:ext cx="1799071" cy="636884"/>
                  </a:xfrm>
                  <a:prstGeom prst="flowChartPredefinedProcess">
                    <a:avLst/>
                  </a:prstGeom>
                  <a:no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148" name="CaixaDeTexto 147">
                    <a:extLst>
                      <a:ext uri="{FF2B5EF4-FFF2-40B4-BE49-F238E27FC236}">
                        <a16:creationId xmlns:a16="http://schemas.microsoft.com/office/drawing/2014/main" id="{8129DB6E-0002-D248-8A1A-DACBD88BA820}"/>
                      </a:ext>
                    </a:extLst>
                  </p:cNvPr>
                  <p:cNvSpPr txBox="1"/>
                  <p:nvPr/>
                </p:nvSpPr>
                <p:spPr>
                  <a:xfrm>
                    <a:off x="7190510" y="4283016"/>
                    <a:ext cx="149606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PT" sz="900" dirty="0"/>
                      <a:t>Receção de uma </a:t>
                    </a:r>
                    <a:r>
                      <a:rPr lang="pt-PT" sz="900" b="1" dirty="0"/>
                      <a:t>impressão verbal inicial sobre a visita</a:t>
                    </a:r>
                    <a:r>
                      <a:rPr lang="pt-PT" sz="900" dirty="0"/>
                      <a:t>, por parte dos Agentes de Feedback </a:t>
                    </a:r>
                  </a:p>
                </p:txBody>
              </p:sp>
            </p:grpSp>
            <p:sp>
              <p:nvSpPr>
                <p:cNvPr id="158" name="Fluxograma: Terminador 1">
                  <a:extLst>
                    <a:ext uri="{FF2B5EF4-FFF2-40B4-BE49-F238E27FC236}">
                      <a16:creationId xmlns:a16="http://schemas.microsoft.com/office/drawing/2014/main" id="{5B025DDC-E179-E646-8AE3-0E3CCC17E267}"/>
                    </a:ext>
                  </a:extLst>
                </p:cNvPr>
                <p:cNvSpPr/>
                <p:nvPr/>
              </p:nvSpPr>
              <p:spPr>
                <a:xfrm>
                  <a:off x="8785523" y="5468795"/>
                  <a:ext cx="876300" cy="317500"/>
                </a:xfrm>
                <a:prstGeom prst="flowChartTermina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PT" sz="900" dirty="0">
                      <a:solidFill>
                        <a:schemeClr val="tx1"/>
                      </a:solidFill>
                      <a:hlinkClick r:id="rId6" action="ppaction://hlinksldjump"/>
                    </a:rPr>
                    <a:t>Fase 3</a:t>
                  </a:r>
                  <a:endParaRPr lang="pt-PT" sz="105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7" name="Agrupar 126">
                  <a:extLst>
                    <a:ext uri="{FF2B5EF4-FFF2-40B4-BE49-F238E27FC236}">
                      <a16:creationId xmlns:a16="http://schemas.microsoft.com/office/drawing/2014/main" id="{0B93DB63-679D-8044-BD6C-FE9752761C0E}"/>
                    </a:ext>
                  </a:extLst>
                </p:cNvPr>
                <p:cNvGrpSpPr/>
                <p:nvPr/>
              </p:nvGrpSpPr>
              <p:grpSpPr>
                <a:xfrm>
                  <a:off x="8393528" y="3986586"/>
                  <a:ext cx="1806753" cy="975073"/>
                  <a:chOff x="7023651" y="4300737"/>
                  <a:chExt cx="1806753" cy="1018895"/>
                </a:xfrm>
              </p:grpSpPr>
              <p:sp>
                <p:nvSpPr>
                  <p:cNvPr id="128" name="Processo Predefinido 127">
                    <a:extLst>
                      <a:ext uri="{FF2B5EF4-FFF2-40B4-BE49-F238E27FC236}">
                        <a16:creationId xmlns:a16="http://schemas.microsoft.com/office/drawing/2014/main" id="{E30456FA-025A-1648-AC5C-2ADED0E4E246}"/>
                      </a:ext>
                    </a:extLst>
                  </p:cNvPr>
                  <p:cNvSpPr/>
                  <p:nvPr/>
                </p:nvSpPr>
                <p:spPr>
                  <a:xfrm>
                    <a:off x="7023651" y="4300737"/>
                    <a:ext cx="1806753" cy="1018895"/>
                  </a:xfrm>
                  <a:prstGeom prst="flowChartPredefinedProcess">
                    <a:avLst/>
                  </a:prstGeom>
                  <a:no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129" name="CaixaDeTexto 128">
                    <a:extLst>
                      <a:ext uri="{FF2B5EF4-FFF2-40B4-BE49-F238E27FC236}">
                        <a16:creationId xmlns:a16="http://schemas.microsoft.com/office/drawing/2014/main" id="{87AE7A9D-57E3-7F42-A6A7-F3AC858D3CFA}"/>
                      </a:ext>
                    </a:extLst>
                  </p:cNvPr>
                  <p:cNvSpPr txBox="1"/>
                  <p:nvPr/>
                </p:nvSpPr>
                <p:spPr>
                  <a:xfrm>
                    <a:off x="7234169" y="4404209"/>
                    <a:ext cx="1394547" cy="820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PT" sz="900" dirty="0"/>
                      <a:t>Receção do </a:t>
                    </a:r>
                    <a:r>
                      <a:rPr lang="pt-PT" sz="900" b="1" dirty="0"/>
                      <a:t>Relatório de Feedback</a:t>
                    </a:r>
                    <a:r>
                      <a:rPr lang="pt-PT" sz="900" dirty="0"/>
                      <a:t> elaborado pelo Agente, </a:t>
                    </a:r>
                    <a:r>
                      <a:rPr lang="pt-PT" sz="900" b="1" dirty="0"/>
                      <a:t>enviado pela DGAEP</a:t>
                    </a:r>
                    <a:r>
                      <a:rPr lang="pt-PT" sz="900" dirty="0"/>
                      <a:t>, juntamente com a </a:t>
                    </a:r>
                    <a:r>
                      <a:rPr lang="pt-PT" sz="900" b="1" dirty="0"/>
                      <a:t>decisão final  </a:t>
                    </a:r>
                  </a:p>
                </p:txBody>
              </p:sp>
            </p:grpSp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2BD2F1A9-5A5E-0895-6F21-0FE69E14D79F}"/>
                    </a:ext>
                  </a:extLst>
                </p:cNvPr>
                <p:cNvSpPr txBox="1"/>
                <p:nvPr/>
              </p:nvSpPr>
              <p:spPr>
                <a:xfrm>
                  <a:off x="8724119" y="1779953"/>
                  <a:ext cx="13067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900" b="1" dirty="0"/>
                    <a:t>Visita do Agente de Feedback designado</a:t>
                  </a:r>
                </a:p>
              </p:txBody>
            </p:sp>
            <p:grpSp>
              <p:nvGrpSpPr>
                <p:cNvPr id="11" name="Agrupar 10">
                  <a:extLst>
                    <a:ext uri="{FF2B5EF4-FFF2-40B4-BE49-F238E27FC236}">
                      <a16:creationId xmlns:a16="http://schemas.microsoft.com/office/drawing/2014/main" id="{B511A830-BB85-3A21-A651-EF4D141CE97B}"/>
                    </a:ext>
                  </a:extLst>
                </p:cNvPr>
                <p:cNvGrpSpPr/>
                <p:nvPr/>
              </p:nvGrpSpPr>
              <p:grpSpPr>
                <a:xfrm>
                  <a:off x="1862790" y="1149963"/>
                  <a:ext cx="9166353" cy="5467463"/>
                  <a:chOff x="1862790" y="1149963"/>
                  <a:chExt cx="9166353" cy="5467463"/>
                </a:xfrm>
              </p:grpSpPr>
              <p:sp>
                <p:nvSpPr>
                  <p:cNvPr id="59" name="Fluxograma: Processo 5">
                    <a:extLst>
                      <a:ext uri="{FF2B5EF4-FFF2-40B4-BE49-F238E27FC236}">
                        <a16:creationId xmlns:a16="http://schemas.microsoft.com/office/drawing/2014/main" id="{4B7230DD-4300-D1B0-3756-3CB4F8C8B29F}"/>
                      </a:ext>
                    </a:extLst>
                  </p:cNvPr>
                  <p:cNvSpPr/>
                  <p:nvPr/>
                </p:nvSpPr>
                <p:spPr>
                  <a:xfrm>
                    <a:off x="5661516" y="5368462"/>
                    <a:ext cx="1859015" cy="1248964"/>
                  </a:xfrm>
                  <a:prstGeom prst="flowChartProcess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PT" sz="900" dirty="0">
                        <a:solidFill>
                          <a:schemeClr val="tx1"/>
                        </a:solidFill>
                      </a:rPr>
                      <a:t>Um dos princípios de excelência deverá ser::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Orientação para resultados;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Focalização no cidadão / cliente.</a:t>
                    </a:r>
                  </a:p>
                </p:txBody>
              </p:sp>
              <p:sp>
                <p:nvSpPr>
                  <p:cNvPr id="6" name="Fluxograma: Processo 5"/>
                  <p:cNvSpPr/>
                  <p:nvPr/>
                </p:nvSpPr>
                <p:spPr>
                  <a:xfrm>
                    <a:off x="6385087" y="2992192"/>
                    <a:ext cx="1742278" cy="1780691"/>
                  </a:xfrm>
                  <a:prstGeom prst="flowChartProcess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PT" sz="900" dirty="0">
                        <a:solidFill>
                          <a:schemeClr val="tx1"/>
                        </a:solidFill>
                      </a:rPr>
                      <a:t>PREPARAÇÃO DA VISITA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Alinhamento de expectativas;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Tipo e quantidade de documentação necessária;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Pessoas e/ou unidades orgânicas a serem entrevistadas;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Eventuais sessões de trabalho;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Principais temas e desafios relevantes;</a:t>
                    </a:r>
                  </a:p>
                  <a:p>
                    <a:pPr marL="171450" indent="-171450">
                      <a:buFont typeface="Wingdings" pitchFamily="2" charset="2"/>
                      <a:buChar char="ü"/>
                    </a:pPr>
                    <a:r>
                      <a:rPr lang="pt-PT" sz="900" dirty="0">
                        <a:solidFill>
                          <a:schemeClr val="tx1"/>
                        </a:solidFill>
                      </a:rPr>
                      <a:t>Clareza quanto ao papel de cada participante no Feedback Externo da CAF. </a:t>
                    </a:r>
                  </a:p>
                </p:txBody>
              </p:sp>
              <p:cxnSp>
                <p:nvCxnSpPr>
                  <p:cNvPr id="1045" name="Conexão Reta 1044">
                    <a:extLst>
                      <a:ext uri="{FF2B5EF4-FFF2-40B4-BE49-F238E27FC236}">
                        <a16:creationId xmlns:a16="http://schemas.microsoft.com/office/drawing/2014/main" id="{A02E3E61-24AA-8C45-9443-C9B4784409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48240" y="6055375"/>
                    <a:ext cx="2740534" cy="16733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exão Reta Unidirecional 80">
                    <a:extLst>
                      <a:ext uri="{FF2B5EF4-FFF2-40B4-BE49-F238E27FC236}">
                        <a16:creationId xmlns:a16="http://schemas.microsoft.com/office/drawing/2014/main" id="{249E31CF-2AE0-6940-BE08-90D156056293}"/>
                      </a:ext>
                    </a:extLst>
                  </p:cNvPr>
                  <p:cNvCxnSpPr>
                    <a:cxnSpLocks/>
                    <a:stCxn id="71" idx="2"/>
                  </p:cNvCxnSpPr>
                  <p:nvPr/>
                </p:nvCxnSpPr>
                <p:spPr>
                  <a:xfrm flipH="1">
                    <a:off x="2741228" y="3726397"/>
                    <a:ext cx="26503" cy="1221564"/>
                  </a:xfrm>
                  <a:prstGeom prst="straightConnector1">
                    <a:avLst/>
                  </a:prstGeom>
                  <a:ln>
                    <a:solidFill>
                      <a:schemeClr val="accent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Fluxograma: Terminador 1"/>
                  <p:cNvSpPr/>
                  <p:nvPr/>
                </p:nvSpPr>
                <p:spPr>
                  <a:xfrm>
                    <a:off x="2329688" y="1149963"/>
                    <a:ext cx="876300" cy="317500"/>
                  </a:xfrm>
                  <a:prstGeom prst="flowChartTermina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PT" sz="900" dirty="0">
                        <a:solidFill>
                          <a:schemeClr val="tx1"/>
                        </a:solidFill>
                      </a:rPr>
                      <a:t>Início</a:t>
                    </a:r>
                    <a:endParaRPr lang="pt-PT" sz="105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2" name="Conexão Reta Unidirecional 51">
                    <a:extLst>
                      <a:ext uri="{FF2B5EF4-FFF2-40B4-BE49-F238E27FC236}">
                        <a16:creationId xmlns:a16="http://schemas.microsoft.com/office/drawing/2014/main" id="{F010CA14-A1C0-0340-B8FE-2478BCC3BB9B}"/>
                      </a:ext>
                    </a:extLst>
                  </p:cNvPr>
                  <p:cNvCxnSpPr>
                    <a:cxnSpLocks/>
                    <a:endCxn id="142" idx="0"/>
                  </p:cNvCxnSpPr>
                  <p:nvPr/>
                </p:nvCxnSpPr>
                <p:spPr>
                  <a:xfrm>
                    <a:off x="2766167" y="1478023"/>
                    <a:ext cx="0" cy="421218"/>
                  </a:xfrm>
                  <a:prstGeom prst="straightConnector1">
                    <a:avLst/>
                  </a:prstGeom>
                  <a:ln>
                    <a:solidFill>
                      <a:schemeClr val="accent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4" name="Agrupar 1083">
                    <a:extLst>
                      <a:ext uri="{FF2B5EF4-FFF2-40B4-BE49-F238E27FC236}">
                        <a16:creationId xmlns:a16="http://schemas.microsoft.com/office/drawing/2014/main" id="{DB7A63F9-68E6-A04F-A843-E0594C79C90F}"/>
                      </a:ext>
                    </a:extLst>
                  </p:cNvPr>
                  <p:cNvGrpSpPr/>
                  <p:nvPr/>
                </p:nvGrpSpPr>
                <p:grpSpPr>
                  <a:xfrm>
                    <a:off x="4442712" y="4742232"/>
                    <a:ext cx="1938525" cy="1108550"/>
                    <a:chOff x="7255532" y="635786"/>
                    <a:chExt cx="1938525" cy="1238854"/>
                  </a:xfrm>
                </p:grpSpPr>
                <p:sp>
                  <p:nvSpPr>
                    <p:cNvPr id="1082" name="Multidocumentos 1081">
                      <a:extLst>
                        <a:ext uri="{FF2B5EF4-FFF2-40B4-BE49-F238E27FC236}">
                          <a16:creationId xmlns:a16="http://schemas.microsoft.com/office/drawing/2014/main" id="{05586963-7C04-B247-8E2C-7D0BCB7C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7304" y="635786"/>
                      <a:ext cx="1806753" cy="1238854"/>
                    </a:xfrm>
                    <a:prstGeom prst="flowChartMultidocument">
                      <a:avLst/>
                    </a:pr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083" name="CaixaDeTexto 1082">
                      <a:extLst>
                        <a:ext uri="{FF2B5EF4-FFF2-40B4-BE49-F238E27FC236}">
                          <a16:creationId xmlns:a16="http://schemas.microsoft.com/office/drawing/2014/main" id="{3A603F3A-2BB0-F942-BF49-A8D844593A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5532" y="816672"/>
                      <a:ext cx="1806754" cy="8770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PT" sz="900" b="1" dirty="0"/>
                        <a:t>Envio dos 3 questionários </a:t>
                      </a:r>
                      <a:r>
                        <a:rPr lang="pt-PT" sz="900" dirty="0"/>
                        <a:t>preenchidos aos Agentes de Feedback designados e/ou à DGAEP + </a:t>
                      </a:r>
                      <a:r>
                        <a:rPr lang="pt-PT" sz="900" b="1" dirty="0"/>
                        <a:t>Indicação de </a:t>
                      </a:r>
                    </a:p>
                    <a:p>
                      <a:pPr algn="ctr"/>
                      <a:r>
                        <a:rPr lang="pt-PT" sz="900" b="1" dirty="0"/>
                        <a:t>2 </a:t>
                      </a:r>
                      <a:r>
                        <a:rPr lang="pt-PT" sz="900" b="1" dirty="0">
                          <a:hlinkClick r:id="rId9" action="ppaction://hlinksldjump"/>
                        </a:rPr>
                        <a:t>Princípios da Excelência</a:t>
                      </a:r>
                      <a:endParaRPr lang="pt-PT" sz="900" b="1" dirty="0"/>
                    </a:p>
                  </p:txBody>
                </p:sp>
              </p:grpSp>
              <p:grpSp>
                <p:nvGrpSpPr>
                  <p:cNvPr id="141" name="Agrupar 140">
                    <a:extLst>
                      <a:ext uri="{FF2B5EF4-FFF2-40B4-BE49-F238E27FC236}">
                        <a16:creationId xmlns:a16="http://schemas.microsoft.com/office/drawing/2014/main" id="{1EA9D39E-2C84-0541-A237-0CE546309F99}"/>
                      </a:ext>
                    </a:extLst>
                  </p:cNvPr>
                  <p:cNvGrpSpPr/>
                  <p:nvPr/>
                </p:nvGrpSpPr>
                <p:grpSpPr>
                  <a:xfrm>
                    <a:off x="1862790" y="1899241"/>
                    <a:ext cx="1806753" cy="831291"/>
                    <a:chOff x="7023651" y="4300739"/>
                    <a:chExt cx="1806753" cy="831291"/>
                  </a:xfrm>
                </p:grpSpPr>
                <p:sp>
                  <p:nvSpPr>
                    <p:cNvPr id="142" name="Processo Predefinido 141">
                      <a:extLst>
                        <a:ext uri="{FF2B5EF4-FFF2-40B4-BE49-F238E27FC236}">
                          <a16:creationId xmlns:a16="http://schemas.microsoft.com/office/drawing/2014/main" id="{9C90F314-CC55-6449-81E2-F7F45B8FA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3651" y="4300739"/>
                      <a:ext cx="1806753" cy="831291"/>
                    </a:xfrm>
                    <a:prstGeom prst="flowChartPredefinedProcess">
                      <a:avLst/>
                    </a:pr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43" name="CaixaDeTexto 142">
                      <a:extLst>
                        <a:ext uri="{FF2B5EF4-FFF2-40B4-BE49-F238E27FC236}">
                          <a16:creationId xmlns:a16="http://schemas.microsoft.com/office/drawing/2014/main" id="{48BC4A52-5ACC-DE4B-9E1B-72268C3C02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80068" y="4325483"/>
                      <a:ext cx="1512609" cy="7232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900" dirty="0"/>
                        <a:t>Receção da </a:t>
                      </a:r>
                      <a:r>
                        <a:rPr lang="pt-PT" sz="900" b="1" dirty="0"/>
                        <a:t>informação sobre o Agente de Feedback designado</a:t>
                      </a:r>
                      <a:r>
                        <a:rPr lang="pt-PT" sz="9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PT" sz="700" dirty="0"/>
                        <a:t>(responsável pelo feedback externo ao processo de aplicação da CAF)</a:t>
                      </a:r>
                      <a:endParaRPr lang="pt-PT" sz="900" dirty="0"/>
                    </a:p>
                  </p:txBody>
                </p:sp>
              </p:grpSp>
              <p:cxnSp>
                <p:nvCxnSpPr>
                  <p:cNvPr id="145" name="Conexão Reta Unidirecional 144">
                    <a:extLst>
                      <a:ext uri="{FF2B5EF4-FFF2-40B4-BE49-F238E27FC236}">
                        <a16:creationId xmlns:a16="http://schemas.microsoft.com/office/drawing/2014/main" id="{3605A9C9-9446-8C4E-8CC1-550E4F826AFE}"/>
                      </a:ext>
                    </a:extLst>
                  </p:cNvPr>
                  <p:cNvCxnSpPr>
                    <a:cxnSpLocks/>
                    <a:endCxn id="107" idx="2"/>
                  </p:cNvCxnSpPr>
                  <p:nvPr/>
                </p:nvCxnSpPr>
                <p:spPr>
                  <a:xfrm flipH="1" flipV="1">
                    <a:off x="5481710" y="3700927"/>
                    <a:ext cx="210" cy="1023382"/>
                  </a:xfrm>
                  <a:prstGeom prst="straightConnector1">
                    <a:avLst/>
                  </a:prstGeom>
                  <a:ln>
                    <a:solidFill>
                      <a:schemeClr val="accent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exão Reta Unidirecional 158">
                    <a:extLst>
                      <a:ext uri="{FF2B5EF4-FFF2-40B4-BE49-F238E27FC236}">
                        <a16:creationId xmlns:a16="http://schemas.microsoft.com/office/drawing/2014/main" id="{FAE03C28-4E88-6A4C-9A1E-21889CB122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43977" y="4991439"/>
                    <a:ext cx="0" cy="477122"/>
                  </a:xfrm>
                  <a:prstGeom prst="straightConnector1">
                    <a:avLst/>
                  </a:prstGeom>
                  <a:ln>
                    <a:solidFill>
                      <a:schemeClr val="accent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Fluxograma: Processo 5">
                    <a:extLst>
                      <a:ext uri="{FF2B5EF4-FFF2-40B4-BE49-F238E27FC236}">
                        <a16:creationId xmlns:a16="http://schemas.microsoft.com/office/drawing/2014/main" id="{860A189E-B258-8340-82B4-B5ADE896225D}"/>
                      </a:ext>
                    </a:extLst>
                  </p:cNvPr>
                  <p:cNvSpPr/>
                  <p:nvPr/>
                </p:nvSpPr>
                <p:spPr>
                  <a:xfrm>
                    <a:off x="4552354" y="1717305"/>
                    <a:ext cx="1832732" cy="770000"/>
                  </a:xfrm>
                  <a:prstGeom prst="flowChartProcess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PT" sz="900" b="1" dirty="0">
                        <a:solidFill>
                          <a:schemeClr val="tx1"/>
                        </a:solidFill>
                      </a:rPr>
                      <a:t>Participação dos diversos </a:t>
                    </a:r>
                    <a:r>
                      <a:rPr lang="pt-PT" sz="900" b="1" i="1" dirty="0" err="1">
                        <a:solidFill>
                          <a:schemeClr val="tx1"/>
                        </a:solidFill>
                      </a:rPr>
                      <a:t>stakeholders</a:t>
                    </a:r>
                    <a:r>
                      <a:rPr lang="pt-PT" sz="9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pt-PT" sz="900" dirty="0">
                        <a:solidFill>
                          <a:schemeClr val="tx1"/>
                        </a:solidFill>
                      </a:rPr>
                      <a:t>nos painéis programados no Plano da Visita pelo Agente de Feedback designado  </a:t>
                    </a:r>
                  </a:p>
                </p:txBody>
              </p:sp>
              <p:cxnSp>
                <p:nvCxnSpPr>
                  <p:cNvPr id="68" name="Conexão Reta Unidirecional 67">
                    <a:extLst>
                      <a:ext uri="{FF2B5EF4-FFF2-40B4-BE49-F238E27FC236}">
                        <a16:creationId xmlns:a16="http://schemas.microsoft.com/office/drawing/2014/main" id="{57EBB798-F065-764E-9CCA-2250E3787A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51371" y="2734368"/>
                    <a:ext cx="14796" cy="425538"/>
                  </a:xfrm>
                  <a:prstGeom prst="straightConnector1">
                    <a:avLst/>
                  </a:prstGeom>
                  <a:ln>
                    <a:solidFill>
                      <a:schemeClr val="accent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Agrupar 69">
                    <a:extLst>
                      <a:ext uri="{FF2B5EF4-FFF2-40B4-BE49-F238E27FC236}">
                        <a16:creationId xmlns:a16="http://schemas.microsoft.com/office/drawing/2014/main" id="{2F571C10-DDC1-3E4C-932D-928506CB44B3}"/>
                      </a:ext>
                    </a:extLst>
                  </p:cNvPr>
                  <p:cNvGrpSpPr/>
                  <p:nvPr/>
                </p:nvGrpSpPr>
                <p:grpSpPr>
                  <a:xfrm>
                    <a:off x="1864354" y="3169415"/>
                    <a:ext cx="1806753" cy="556982"/>
                    <a:chOff x="7023651" y="4300739"/>
                    <a:chExt cx="1806753" cy="582013"/>
                  </a:xfrm>
                </p:grpSpPr>
                <p:sp>
                  <p:nvSpPr>
                    <p:cNvPr id="71" name="Processo Predefinido 70">
                      <a:extLst>
                        <a:ext uri="{FF2B5EF4-FFF2-40B4-BE49-F238E27FC236}">
                          <a16:creationId xmlns:a16="http://schemas.microsoft.com/office/drawing/2014/main" id="{EDD923C8-525C-634A-A2E0-F4C7017E6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3651" y="4300739"/>
                      <a:ext cx="1806753" cy="582013"/>
                    </a:xfrm>
                    <a:prstGeom prst="flowChartPredefinedProcess">
                      <a:avLst/>
                    </a:pr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73" name="CaixaDeTexto 72">
                      <a:extLst>
                        <a:ext uri="{FF2B5EF4-FFF2-40B4-BE49-F238E27FC236}">
                          <a16:creationId xmlns:a16="http://schemas.microsoft.com/office/drawing/2014/main" id="{32B9EC5F-EAB4-7B4F-AD1E-E9ED8B0416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80068" y="4325483"/>
                      <a:ext cx="1512609" cy="5306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900" dirty="0"/>
                        <a:t>Receção de </a:t>
                      </a:r>
                      <a:r>
                        <a:rPr lang="pt-PT" sz="900" b="1" dirty="0"/>
                        <a:t>3 questionários de Feedback Externo </a:t>
                      </a:r>
                      <a:r>
                        <a:rPr lang="pt-PT" sz="900" dirty="0"/>
                        <a:t>da CAF, remetidos pela DGAEP </a:t>
                      </a:r>
                    </a:p>
                  </p:txBody>
                </p:sp>
              </p:grpSp>
              <p:pic>
                <p:nvPicPr>
                  <p:cNvPr id="8" name="Imagem 7">
                    <a:hlinkClick r:id="rId10"/>
                    <a:extLst>
                      <a:ext uri="{FF2B5EF4-FFF2-40B4-BE49-F238E27FC236}">
                        <a16:creationId xmlns:a16="http://schemas.microsoft.com/office/drawing/2014/main" id="{76604A7A-F659-7546-BEDF-08DACC1CA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2791" y="3779907"/>
                    <a:ext cx="161497" cy="185392"/>
                  </a:xfrm>
                  <a:prstGeom prst="rect">
                    <a:avLst/>
                  </a:prstGeom>
                </p:spPr>
              </p:pic>
              <p:sp>
                <p:nvSpPr>
                  <p:cNvPr id="9" name="CaixaDeTexto 8">
                    <a:extLst>
                      <a:ext uri="{FF2B5EF4-FFF2-40B4-BE49-F238E27FC236}">
                        <a16:creationId xmlns:a16="http://schemas.microsoft.com/office/drawing/2014/main" id="{081AD53B-C7B5-3447-8EA5-5D15BD5C1138}"/>
                      </a:ext>
                    </a:extLst>
                  </p:cNvPr>
                  <p:cNvSpPr txBox="1"/>
                  <p:nvPr/>
                </p:nvSpPr>
                <p:spPr>
                  <a:xfrm>
                    <a:off x="2947551" y="3738498"/>
                    <a:ext cx="108248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PT" sz="600" dirty="0">
                        <a:hlinkClick r:id="rId10"/>
                      </a:rPr>
                      <a:t>Questionário do </a:t>
                    </a:r>
                  </a:p>
                  <a:p>
                    <a:r>
                      <a:rPr lang="pt-PT" sz="600" dirty="0">
                        <a:hlinkClick r:id="rId10"/>
                      </a:rPr>
                      <a:t>Processo de Autoavaliação</a:t>
                    </a:r>
                    <a:endParaRPr lang="pt-PT" sz="600" dirty="0"/>
                  </a:p>
                </p:txBody>
              </p:sp>
              <p:pic>
                <p:nvPicPr>
                  <p:cNvPr id="84" name="Imagem 83">
                    <a:hlinkClick r:id="rId12"/>
                    <a:extLst>
                      <a:ext uri="{FF2B5EF4-FFF2-40B4-BE49-F238E27FC236}">
                        <a16:creationId xmlns:a16="http://schemas.microsoft.com/office/drawing/2014/main" id="{DAD38D4A-379A-C944-8964-7DD287E19F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3876" y="4047027"/>
                    <a:ext cx="161497" cy="185392"/>
                  </a:xfrm>
                  <a:prstGeom prst="rect">
                    <a:avLst/>
                  </a:prstGeom>
                </p:spPr>
              </p:pic>
              <p:sp>
                <p:nvSpPr>
                  <p:cNvPr id="86" name="CaixaDeTexto 85">
                    <a:extLst>
                      <a:ext uri="{FF2B5EF4-FFF2-40B4-BE49-F238E27FC236}">
                        <a16:creationId xmlns:a16="http://schemas.microsoft.com/office/drawing/2014/main" id="{6885842E-DA56-2348-B36B-A3982181BA4E}"/>
                      </a:ext>
                    </a:extLst>
                  </p:cNvPr>
                  <p:cNvSpPr txBox="1"/>
                  <p:nvPr/>
                </p:nvSpPr>
                <p:spPr>
                  <a:xfrm>
                    <a:off x="2943076" y="3986950"/>
                    <a:ext cx="117543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PT" sz="600" dirty="0">
                        <a:hlinkClick r:id="rId12"/>
                      </a:rPr>
                      <a:t>Questionário do </a:t>
                    </a:r>
                  </a:p>
                  <a:p>
                    <a:r>
                      <a:rPr lang="pt-PT" sz="600" dirty="0">
                        <a:hlinkClick r:id="rId12"/>
                      </a:rPr>
                      <a:t>Processo de Ações de Melhoria</a:t>
                    </a:r>
                    <a:endParaRPr lang="pt-PT" sz="600" dirty="0"/>
                  </a:p>
                </p:txBody>
              </p:sp>
              <p:pic>
                <p:nvPicPr>
                  <p:cNvPr id="85" name="Imagem 84">
                    <a:hlinkClick r:id="rId13"/>
                    <a:extLst>
                      <a:ext uri="{FF2B5EF4-FFF2-40B4-BE49-F238E27FC236}">
                        <a16:creationId xmlns:a16="http://schemas.microsoft.com/office/drawing/2014/main" id="{C3DDF6F4-942B-B34F-A38C-E3683316FB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2791" y="4305416"/>
                    <a:ext cx="161497" cy="185392"/>
                  </a:xfrm>
                  <a:prstGeom prst="rect">
                    <a:avLst/>
                  </a:prstGeom>
                </p:spPr>
              </p:pic>
              <p:sp>
                <p:nvSpPr>
                  <p:cNvPr id="87" name="CaixaDeTexto 86">
                    <a:extLst>
                      <a:ext uri="{FF2B5EF4-FFF2-40B4-BE49-F238E27FC236}">
                        <a16:creationId xmlns:a16="http://schemas.microsoft.com/office/drawing/2014/main" id="{2E5F5B7B-351E-994F-968F-D4D4B855E827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06" y="4278509"/>
                    <a:ext cx="11754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PT" sz="600" dirty="0">
                        <a:hlinkClick r:id="rId13"/>
                      </a:rPr>
                      <a:t>Questionário da Maturidade da organização em matéria da TQM</a:t>
                    </a:r>
                    <a:endParaRPr lang="pt-PT" sz="600" dirty="0"/>
                  </a:p>
                </p:txBody>
              </p:sp>
              <p:sp>
                <p:nvSpPr>
                  <p:cNvPr id="88" name="Fluxograma: Processo 5">
                    <a:extLst>
                      <a:ext uri="{FF2B5EF4-FFF2-40B4-BE49-F238E27FC236}">
                        <a16:creationId xmlns:a16="http://schemas.microsoft.com/office/drawing/2014/main" id="{F820E168-654E-CE47-9F46-1732E26E93AE}"/>
                      </a:ext>
                    </a:extLst>
                  </p:cNvPr>
                  <p:cNvSpPr/>
                  <p:nvPr/>
                </p:nvSpPr>
                <p:spPr>
                  <a:xfrm>
                    <a:off x="2061935" y="4933607"/>
                    <a:ext cx="1457699" cy="621453"/>
                  </a:xfrm>
                  <a:prstGeom prst="flowChartProcess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PT" sz="900" b="1" dirty="0">
                        <a:solidFill>
                          <a:schemeClr val="tx1"/>
                        </a:solidFill>
                      </a:rPr>
                      <a:t>Preenchimento dos 3 questionários</a:t>
                    </a:r>
                    <a:r>
                      <a:rPr lang="pt-PT" sz="900" dirty="0">
                        <a:solidFill>
                          <a:schemeClr val="tx1"/>
                        </a:solidFill>
                      </a:rPr>
                      <a:t> de Feedback Externo da CAF)</a:t>
                    </a:r>
                    <a:endParaRPr lang="pt-PT" sz="9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21" name="Conexão Reta 20">
                    <a:extLst>
                      <a:ext uri="{FF2B5EF4-FFF2-40B4-BE49-F238E27FC236}">
                        <a16:creationId xmlns:a16="http://schemas.microsoft.com/office/drawing/2014/main" id="{74E6DBCE-D220-594F-A1C1-E8575F3278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41228" y="5558616"/>
                    <a:ext cx="6801" cy="513492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" name="Agrupar 105">
                    <a:extLst>
                      <a:ext uri="{FF2B5EF4-FFF2-40B4-BE49-F238E27FC236}">
                        <a16:creationId xmlns:a16="http://schemas.microsoft.com/office/drawing/2014/main" id="{F92A4D73-9311-AA4A-A810-B399231CE0F2}"/>
                      </a:ext>
                    </a:extLst>
                  </p:cNvPr>
                  <p:cNvGrpSpPr/>
                  <p:nvPr/>
                </p:nvGrpSpPr>
                <p:grpSpPr>
                  <a:xfrm>
                    <a:off x="4578333" y="3159908"/>
                    <a:ext cx="1806753" cy="555871"/>
                    <a:chOff x="7023651" y="4463788"/>
                    <a:chExt cx="1806753" cy="364119"/>
                  </a:xfrm>
                </p:grpSpPr>
                <p:sp>
                  <p:nvSpPr>
                    <p:cNvPr id="107" name="Processo Predefinido 106">
                      <a:extLst>
                        <a:ext uri="{FF2B5EF4-FFF2-40B4-BE49-F238E27FC236}">
                          <a16:creationId xmlns:a16="http://schemas.microsoft.com/office/drawing/2014/main" id="{A6D6D581-B445-794E-A446-A3D92738D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3651" y="4463788"/>
                      <a:ext cx="1806753" cy="354391"/>
                    </a:xfrm>
                    <a:prstGeom prst="flowChartPredefinedProcess">
                      <a:avLst/>
                    </a:pr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08" name="CaixaDeTexto 107">
                      <a:extLst>
                        <a:ext uri="{FF2B5EF4-FFF2-40B4-BE49-F238E27FC236}">
                          <a16:creationId xmlns:a16="http://schemas.microsoft.com/office/drawing/2014/main" id="{4EEB2A08-547B-5A4F-A818-CA91D967D6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89578" y="4495256"/>
                      <a:ext cx="1512609" cy="3326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900" dirty="0"/>
                        <a:t>Receção do </a:t>
                      </a:r>
                      <a:r>
                        <a:rPr lang="pt-PT" sz="900" i="1" dirty="0"/>
                        <a:t>Plano da Visita </a:t>
                      </a:r>
                      <a:r>
                        <a:rPr lang="pt-PT" sz="900" dirty="0"/>
                        <a:t>do </a:t>
                      </a:r>
                      <a:r>
                        <a:rPr lang="pt-PT" sz="900" b="1" dirty="0"/>
                        <a:t>Agente de Feedback  Externo</a:t>
                      </a:r>
                    </a:p>
                  </p:txBody>
                </p:sp>
              </p:grpSp>
              <p:cxnSp>
                <p:nvCxnSpPr>
                  <p:cNvPr id="119" name="Conexão Reta Unidirecional 118">
                    <a:extLst>
                      <a:ext uri="{FF2B5EF4-FFF2-40B4-BE49-F238E27FC236}">
                        <a16:creationId xmlns:a16="http://schemas.microsoft.com/office/drawing/2014/main" id="{F8C1F71E-F82F-924E-A6C5-838492E833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474647" y="5712314"/>
                    <a:ext cx="7062" cy="340462"/>
                  </a:xfrm>
                  <a:prstGeom prst="straightConnector1">
                    <a:avLst/>
                  </a:prstGeom>
                  <a:ln>
                    <a:solidFill>
                      <a:schemeClr val="accent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xão Reta Unidirecional 120">
                    <a:extLst>
                      <a:ext uri="{FF2B5EF4-FFF2-40B4-BE49-F238E27FC236}">
                        <a16:creationId xmlns:a16="http://schemas.microsoft.com/office/drawing/2014/main" id="{02C73159-CBA8-C54E-90F0-6CC28B0CE38F}"/>
                      </a:ext>
                    </a:extLst>
                  </p:cNvPr>
                  <p:cNvCxnSpPr>
                    <a:cxnSpLocks/>
                    <a:endCxn id="67" idx="2"/>
                  </p:cNvCxnSpPr>
                  <p:nvPr/>
                </p:nvCxnSpPr>
                <p:spPr>
                  <a:xfrm flipV="1">
                    <a:off x="5457847" y="2487305"/>
                    <a:ext cx="10873" cy="628874"/>
                  </a:xfrm>
                  <a:prstGeom prst="straightConnector1">
                    <a:avLst/>
                  </a:prstGeom>
                  <a:ln>
                    <a:solidFill>
                      <a:schemeClr val="accent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Agrupar 9">
                    <a:extLst>
                      <a:ext uri="{FF2B5EF4-FFF2-40B4-BE49-F238E27FC236}">
                        <a16:creationId xmlns:a16="http://schemas.microsoft.com/office/drawing/2014/main" id="{B388AF71-40D9-5CF7-2704-4D868F0C5053}"/>
                      </a:ext>
                    </a:extLst>
                  </p:cNvPr>
                  <p:cNvGrpSpPr/>
                  <p:nvPr/>
                </p:nvGrpSpPr>
                <p:grpSpPr>
                  <a:xfrm>
                    <a:off x="6379005" y="1671706"/>
                    <a:ext cx="4650138" cy="2819102"/>
                    <a:chOff x="6379005" y="1671706"/>
                    <a:chExt cx="4650138" cy="2819102"/>
                  </a:xfrm>
                </p:grpSpPr>
                <p:sp>
                  <p:nvSpPr>
                    <p:cNvPr id="62" name="Fluxograma: Processo 5">
                      <a:extLst>
                        <a:ext uri="{FF2B5EF4-FFF2-40B4-BE49-F238E27FC236}">
                          <a16:creationId xmlns:a16="http://schemas.microsoft.com/office/drawing/2014/main" id="{FE3995FA-050B-ECF1-0744-668E65616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8833" y="2992192"/>
                      <a:ext cx="420310" cy="544394"/>
                    </a:xfrm>
                    <a:prstGeom prst="flowChartProcess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PT" sz="900" dirty="0">
                          <a:solidFill>
                            <a:schemeClr val="tx1"/>
                          </a:solidFill>
                        </a:rPr>
                        <a:t>1 mês</a:t>
                      </a:r>
                    </a:p>
                  </p:txBody>
                </p:sp>
                <p:cxnSp>
                  <p:nvCxnSpPr>
                    <p:cNvPr id="149" name="Conexão Reta Unidirecional 148">
                      <a:extLst>
                        <a:ext uri="{FF2B5EF4-FFF2-40B4-BE49-F238E27FC236}">
                          <a16:creationId xmlns:a16="http://schemas.microsoft.com/office/drawing/2014/main" id="{7634D6F4-D906-D14A-A951-ABFAD103EF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79005" y="1920237"/>
                      <a:ext cx="2014523" cy="17891"/>
                    </a:xfrm>
                    <a:prstGeom prst="straightConnector1">
                      <a:avLst/>
                    </a:prstGeom>
                    <a:ln>
                      <a:solidFill>
                        <a:schemeClr val="accent5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Processo Predefinido 54">
                      <a:extLst>
                        <a:ext uri="{FF2B5EF4-FFF2-40B4-BE49-F238E27FC236}">
                          <a16:creationId xmlns:a16="http://schemas.microsoft.com/office/drawing/2014/main" id="{2E130AF3-1F66-9746-CFCC-7A68F4217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3334" y="1671706"/>
                      <a:ext cx="1799071" cy="636884"/>
                    </a:xfrm>
                    <a:prstGeom prst="flowChartPredefinedProcess">
                      <a:avLst/>
                    </a:pr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cxnSp>
                  <p:nvCxnSpPr>
                    <p:cNvPr id="58" name="Conexão Reta Unidirecional 57">
                      <a:extLst>
                        <a:ext uri="{FF2B5EF4-FFF2-40B4-BE49-F238E27FC236}">
                          <a16:creationId xmlns:a16="http://schemas.microsoft.com/office/drawing/2014/main" id="{50A59949-0FB7-F3F7-DED1-719E6F56B4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42590" y="2308590"/>
                      <a:ext cx="0" cy="460240"/>
                    </a:xfrm>
                    <a:prstGeom prst="straightConnector1">
                      <a:avLst/>
                    </a:prstGeom>
                    <a:ln>
                      <a:solidFill>
                        <a:schemeClr val="accent5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" name="Chaveta à Direita 6">
                      <a:extLst>
                        <a:ext uri="{FF2B5EF4-FFF2-40B4-BE49-F238E27FC236}">
                          <a16:creationId xmlns:a16="http://schemas.microsoft.com/office/drawing/2014/main" id="{217BF013-2EBD-1CAF-B5A6-63CEF26D59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12317" y="1938128"/>
                      <a:ext cx="502809" cy="2552680"/>
                    </a:xfrm>
                    <a:prstGeom prst="rightBrace">
                      <a:avLst>
                        <a:gd name="adj1" fmla="val 8333"/>
                        <a:gd name="adj2" fmla="val 52138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22354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1C0D4EA-8F7B-7B17-F482-BDB2FB149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 b="784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53485D98-584D-AF75-12B7-2B3B89E5CABA}"/>
              </a:ext>
            </a:extLst>
          </p:cNvPr>
          <p:cNvSpPr/>
          <p:nvPr/>
        </p:nvSpPr>
        <p:spPr>
          <a:xfrm>
            <a:off x="8855223" y="6452144"/>
            <a:ext cx="3215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latin typeface="Calibri" panose="020F0502020204030204" pitchFamily="34" charset="0"/>
              </a:rPr>
              <a:t>Fonte: DGAEP (2013), “</a:t>
            </a:r>
            <a:r>
              <a:rPr lang="pt-PT" sz="700" dirty="0">
                <a:latin typeface="Calibri" panose="020F0502020204030204" pitchFamily="34" charset="0"/>
                <a:hlinkClick r:id="rId3"/>
              </a:rPr>
              <a:t>Processo de Feedback Externo da CAF – Guia do Utilizador</a:t>
            </a:r>
            <a:r>
              <a:rPr lang="pt-PT" sz="700" dirty="0">
                <a:latin typeface="Calibri" panose="020F0502020204030204" pitchFamily="34" charset="0"/>
              </a:rPr>
              <a:t>” </a:t>
            </a:r>
            <a:endParaRPr lang="pt-PT" sz="700" dirty="0"/>
          </a:p>
        </p:txBody>
      </p:sp>
      <p:sp>
        <p:nvSpPr>
          <p:cNvPr id="33" name="Botão de Ação: Avançar ou Seguinte 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C2BE83-BE98-C7EC-18F6-BEBBBDEB222E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Botão de Ação: Avançar ou Seguinte 3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50F7ACD-83E6-DA65-1377-A69B3890C9C5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E1FDA75A-A0D3-4433-B501-19EF3A94828F}"/>
              </a:ext>
            </a:extLst>
          </p:cNvPr>
          <p:cNvGrpSpPr/>
          <p:nvPr/>
        </p:nvGrpSpPr>
        <p:grpSpPr>
          <a:xfrm>
            <a:off x="11153738" y="5131552"/>
            <a:ext cx="557386" cy="1192750"/>
            <a:chOff x="11153738" y="5131552"/>
            <a:chExt cx="557386" cy="1192750"/>
          </a:xfrm>
        </p:grpSpPr>
        <p:sp>
          <p:nvSpPr>
            <p:cNvPr id="39" name="Botão de Ação: Personalizar 3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577438A4-CD07-93DC-0377-40654D7DD9E1}"/>
                </a:ext>
              </a:extLst>
            </p:cNvPr>
            <p:cNvSpPr/>
            <p:nvPr/>
          </p:nvSpPr>
          <p:spPr>
            <a:xfrm>
              <a:off x="11153739" y="5562248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2</a:t>
              </a:r>
            </a:p>
          </p:txBody>
        </p:sp>
        <p:sp>
          <p:nvSpPr>
            <p:cNvPr id="40" name="Botão de Ação: Personalizar 39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7F597A95-5CDA-B9DA-681D-C770EB0931CE}"/>
                </a:ext>
              </a:extLst>
            </p:cNvPr>
            <p:cNvSpPr/>
            <p:nvPr/>
          </p:nvSpPr>
          <p:spPr>
            <a:xfrm>
              <a:off x="11153738" y="5131552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41" name="Botão de Ação: Personalizar 4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6E7DC60A-B551-BE3A-62D4-3653BB1D9F35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48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6image1051984000">
            <a:extLst>
              <a:ext uri="{FF2B5EF4-FFF2-40B4-BE49-F238E27FC236}">
                <a16:creationId xmlns:a16="http://schemas.microsoft.com/office/drawing/2014/main" id="{4C59794A-91A3-184C-9DD0-50E114F9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40" y="171370"/>
            <a:ext cx="917899" cy="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38EBAB3D-59FF-C449-95BF-DF27FF642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7" y="171370"/>
            <a:ext cx="550933" cy="331358"/>
          </a:xfrm>
          <a:prstGeom prst="rect">
            <a:avLst/>
          </a:prstGeom>
        </p:spPr>
      </p:pic>
      <p:sp>
        <p:nvSpPr>
          <p:cNvPr id="10" name="Botão de Ação: Avançar ou Segui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3190B9-5B13-EC4A-9393-9F832A6BBE08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A6A3711-BD5D-2A4D-941E-9F80D8F9B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65" y="1502843"/>
            <a:ext cx="2980152" cy="3960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 descr="Uma imagem com mesa&#10;&#10;Descrição gerada automaticamente">
            <a:extLst>
              <a:ext uri="{FF2B5EF4-FFF2-40B4-BE49-F238E27FC236}">
                <a16:creationId xmlns:a16="http://schemas.microsoft.com/office/drawing/2014/main" id="{C816D2A2-826F-2F48-8FBA-EFB28E129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06" y="1502863"/>
            <a:ext cx="2976388" cy="3960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 descr="Uma imagem com texto&#10;&#10;Descrição gerada automaticamente">
            <a:extLst>
              <a:ext uri="{FF2B5EF4-FFF2-40B4-BE49-F238E27FC236}">
                <a16:creationId xmlns:a16="http://schemas.microsoft.com/office/drawing/2014/main" id="{53F19C46-2B36-194E-BB1D-7A4CF8A6C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83" y="1502843"/>
            <a:ext cx="2976388" cy="3960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Botão de Ação: Avançar ou Seguinte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34A427E-A77C-734C-8E80-7A8C01353AD1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8937F49-E046-0744-A38C-9EABB7C862D7}"/>
              </a:ext>
            </a:extLst>
          </p:cNvPr>
          <p:cNvGrpSpPr/>
          <p:nvPr/>
        </p:nvGrpSpPr>
        <p:grpSpPr>
          <a:xfrm>
            <a:off x="11153738" y="5131552"/>
            <a:ext cx="557386" cy="1192750"/>
            <a:chOff x="11153738" y="5131552"/>
            <a:chExt cx="557386" cy="1192750"/>
          </a:xfrm>
        </p:grpSpPr>
        <p:sp>
          <p:nvSpPr>
            <p:cNvPr id="25" name="Botão de Ação: Personalizar 24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id="{63730E89-E422-3F4F-B0FA-9CCAB75C717B}"/>
                </a:ext>
              </a:extLst>
            </p:cNvPr>
            <p:cNvSpPr/>
            <p:nvPr/>
          </p:nvSpPr>
          <p:spPr>
            <a:xfrm>
              <a:off x="11153739" y="5562248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2</a:t>
              </a:r>
            </a:p>
          </p:txBody>
        </p:sp>
        <p:sp>
          <p:nvSpPr>
            <p:cNvPr id="26" name="Botão de Ação: Personalizar 25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9C9FB817-B629-914F-A002-F638AFAF3FCF}"/>
                </a:ext>
              </a:extLst>
            </p:cNvPr>
            <p:cNvSpPr/>
            <p:nvPr/>
          </p:nvSpPr>
          <p:spPr>
            <a:xfrm>
              <a:off x="11153738" y="5131552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27" name="Botão de Ação: Personalizar 26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4983563A-B743-3547-976E-46485ABDA421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29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6image1051984000">
            <a:extLst>
              <a:ext uri="{FF2B5EF4-FFF2-40B4-BE49-F238E27FC236}">
                <a16:creationId xmlns:a16="http://schemas.microsoft.com/office/drawing/2014/main" id="{4C59794A-91A3-184C-9DD0-50E114F9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40" y="171370"/>
            <a:ext cx="917899" cy="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38EBAB3D-59FF-C449-95BF-DF27FF642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7" y="171370"/>
            <a:ext cx="550933" cy="331358"/>
          </a:xfrm>
          <a:prstGeom prst="rect">
            <a:avLst/>
          </a:prstGeom>
        </p:spPr>
      </p:pic>
      <p:sp>
        <p:nvSpPr>
          <p:cNvPr id="10" name="Botão de Ação: Avançar ou Segui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3190B9-5B13-EC4A-9393-9F832A6BBE08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 descr="Uma imagem com mesa&#10;&#10;Descrição gerada automaticamente">
            <a:extLst>
              <a:ext uri="{FF2B5EF4-FFF2-40B4-BE49-F238E27FC236}">
                <a16:creationId xmlns:a16="http://schemas.microsoft.com/office/drawing/2014/main" id="{74BF7B0E-280B-C046-A82C-4D921D47F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40" y="1507844"/>
            <a:ext cx="2992838" cy="3960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 descr="Uma imagem com mesa&#10;&#10;Descrição gerada automaticamente">
            <a:extLst>
              <a:ext uri="{FF2B5EF4-FFF2-40B4-BE49-F238E27FC236}">
                <a16:creationId xmlns:a16="http://schemas.microsoft.com/office/drawing/2014/main" id="{1C9C3B2A-FC13-E149-B94C-70644D26A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03" y="1507844"/>
            <a:ext cx="2976388" cy="3955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DDFB5FC-4695-B940-8269-DC1EFF2C69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16" y="1507844"/>
            <a:ext cx="2994260" cy="3955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Botão de Ação: Avançar ou Seguinte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00DE1EB-5F20-AB44-A774-70724D710642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DC97D5-DC8A-174C-B04D-96FF0F83420D}"/>
              </a:ext>
            </a:extLst>
          </p:cNvPr>
          <p:cNvGrpSpPr/>
          <p:nvPr/>
        </p:nvGrpSpPr>
        <p:grpSpPr>
          <a:xfrm>
            <a:off x="11153738" y="5131552"/>
            <a:ext cx="557386" cy="1192750"/>
            <a:chOff x="11153738" y="5131552"/>
            <a:chExt cx="557386" cy="1192750"/>
          </a:xfrm>
        </p:grpSpPr>
        <p:sp>
          <p:nvSpPr>
            <p:cNvPr id="20" name="Botão de Ação: Personalizar 19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id="{A9116A90-CB13-5C41-8263-870456E7DA21}"/>
                </a:ext>
              </a:extLst>
            </p:cNvPr>
            <p:cNvSpPr/>
            <p:nvPr/>
          </p:nvSpPr>
          <p:spPr>
            <a:xfrm>
              <a:off x="11153739" y="5562248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2</a:t>
              </a:r>
            </a:p>
          </p:txBody>
        </p:sp>
        <p:sp>
          <p:nvSpPr>
            <p:cNvPr id="25" name="Botão de Ação: Personalizar 2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010DA05F-F4ED-4242-AD85-24C274496A47}"/>
                </a:ext>
              </a:extLst>
            </p:cNvPr>
            <p:cNvSpPr/>
            <p:nvPr/>
          </p:nvSpPr>
          <p:spPr>
            <a:xfrm>
              <a:off x="11153738" y="5131552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26" name="Botão de Ação: Personalizar 25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D534A61D-9096-6249-8E66-786A2ACDACBB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61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6image1051984000">
            <a:extLst>
              <a:ext uri="{FF2B5EF4-FFF2-40B4-BE49-F238E27FC236}">
                <a16:creationId xmlns:a16="http://schemas.microsoft.com/office/drawing/2014/main" id="{4C59794A-91A3-184C-9DD0-50E114F9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40" y="171370"/>
            <a:ext cx="917899" cy="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38EBAB3D-59FF-C449-95BF-DF27FF642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7" y="171370"/>
            <a:ext cx="550933" cy="331358"/>
          </a:xfrm>
          <a:prstGeom prst="rect">
            <a:avLst/>
          </a:prstGeom>
        </p:spPr>
      </p:pic>
      <p:sp>
        <p:nvSpPr>
          <p:cNvPr id="10" name="Botão de Ação: Avançar ou Segui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3190B9-5B13-EC4A-9393-9F832A6BBE08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Botão de Ação: Avançar ou Seguinte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00DE1EB-5F20-AB44-A774-70724D710642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9AD9712-AF81-3846-AA4F-28011E8D9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96" y="1507844"/>
            <a:ext cx="2949967" cy="3955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 descr="Uma imagem com mesa&#10;&#10;Descrição gerada automaticamente">
            <a:extLst>
              <a:ext uri="{FF2B5EF4-FFF2-40B4-BE49-F238E27FC236}">
                <a16:creationId xmlns:a16="http://schemas.microsoft.com/office/drawing/2014/main" id="{DAE5B13E-A52B-0E44-932C-CC3C7B39E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91" y="1507844"/>
            <a:ext cx="2980190" cy="3955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 descr="Uma imagem com mesa&#10;&#10;Descrição gerada automaticamente">
            <a:extLst>
              <a:ext uri="{FF2B5EF4-FFF2-40B4-BE49-F238E27FC236}">
                <a16:creationId xmlns:a16="http://schemas.microsoft.com/office/drawing/2014/main" id="{556712AB-4F3A-834B-B847-2161BC271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9" y="1507844"/>
            <a:ext cx="2980190" cy="396011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DE0BF87-01D4-534F-8E76-BAE8D72C0947}"/>
              </a:ext>
            </a:extLst>
          </p:cNvPr>
          <p:cNvGrpSpPr/>
          <p:nvPr/>
        </p:nvGrpSpPr>
        <p:grpSpPr>
          <a:xfrm>
            <a:off x="11153738" y="5131552"/>
            <a:ext cx="557386" cy="1192750"/>
            <a:chOff x="11153738" y="5131552"/>
            <a:chExt cx="557386" cy="1192750"/>
          </a:xfrm>
        </p:grpSpPr>
        <p:sp>
          <p:nvSpPr>
            <p:cNvPr id="20" name="Botão de Ação: Personalizar 19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id="{CA592DCB-1ED4-544B-A027-7A5720C33C72}"/>
                </a:ext>
              </a:extLst>
            </p:cNvPr>
            <p:cNvSpPr/>
            <p:nvPr/>
          </p:nvSpPr>
          <p:spPr>
            <a:xfrm>
              <a:off x="11153739" y="5562248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2</a:t>
              </a:r>
            </a:p>
          </p:txBody>
        </p:sp>
        <p:sp>
          <p:nvSpPr>
            <p:cNvPr id="25" name="Botão de Ação: Personalizar 2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026F4485-B364-724B-A086-100D84D8AADD}"/>
                </a:ext>
              </a:extLst>
            </p:cNvPr>
            <p:cNvSpPr/>
            <p:nvPr/>
          </p:nvSpPr>
          <p:spPr>
            <a:xfrm>
              <a:off x="11153738" y="5131552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26" name="Botão de Ação: Personalizar 25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0B6406E4-1AF5-7440-87CD-BFEE59A4D258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16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6image1051984000">
            <a:extLst>
              <a:ext uri="{FF2B5EF4-FFF2-40B4-BE49-F238E27FC236}">
                <a16:creationId xmlns:a16="http://schemas.microsoft.com/office/drawing/2014/main" id="{9086CB91-557C-9246-BB8A-D45DF08C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40" y="171370"/>
            <a:ext cx="917899" cy="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 descr="Uma imagem com texto, ClipArt&#10;&#10;Descrição gerada automaticamente">
            <a:extLst>
              <a:ext uri="{FF2B5EF4-FFF2-40B4-BE49-F238E27FC236}">
                <a16:creationId xmlns:a16="http://schemas.microsoft.com/office/drawing/2014/main" id="{0AA682E8-7F4B-C244-BC3A-41CD482AF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7" y="171370"/>
            <a:ext cx="550933" cy="33135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B50F4738-4960-B342-ACBA-2A0A281DEA1D}"/>
              </a:ext>
            </a:extLst>
          </p:cNvPr>
          <p:cNvSpPr/>
          <p:nvPr/>
        </p:nvSpPr>
        <p:spPr>
          <a:xfrm>
            <a:off x="2113831" y="342937"/>
            <a:ext cx="84377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</a:rPr>
              <a:t>FASE 3. Decisão / atribuição da distinção “</a:t>
            </a:r>
            <a:r>
              <a:rPr lang="pt-PT" b="1" dirty="0" err="1">
                <a:latin typeface="Calibri" panose="020F0502020204030204" pitchFamily="34" charset="0"/>
              </a:rPr>
              <a:t>Effective</a:t>
            </a:r>
            <a:r>
              <a:rPr lang="pt-PT" b="1" dirty="0">
                <a:latin typeface="Calibri" panose="020F0502020204030204" pitchFamily="34" charset="0"/>
              </a:rPr>
              <a:t> CAF </a:t>
            </a:r>
            <a:r>
              <a:rPr lang="pt-PT" b="1" dirty="0" err="1">
                <a:latin typeface="Calibri" panose="020F0502020204030204" pitchFamily="34" charset="0"/>
              </a:rPr>
              <a:t>User</a:t>
            </a:r>
            <a:r>
              <a:rPr lang="pt-PT" b="1" dirty="0">
                <a:latin typeface="Calibri" panose="020F0502020204030204" pitchFamily="34" charset="0"/>
              </a:rPr>
              <a:t>” </a:t>
            </a:r>
          </a:p>
          <a:p>
            <a:r>
              <a:rPr lang="pt-PT" sz="1200" dirty="0">
                <a:latin typeface="Calibri" panose="020F0502020204030204" pitchFamily="34" charset="0"/>
              </a:rPr>
              <a:t>                     (na perspetiva da </a:t>
            </a:r>
            <a:r>
              <a:rPr lang="pt-PT" sz="1200" b="1" dirty="0">
                <a:solidFill>
                  <a:schemeClr val="accent2"/>
                </a:solidFill>
                <a:latin typeface="Calibri" panose="020F0502020204030204" pitchFamily="34" charset="0"/>
              </a:rPr>
              <a:t>organização candidata</a:t>
            </a:r>
            <a:r>
              <a:rPr lang="pt-PT" sz="1200" dirty="0">
                <a:latin typeface="Calibri" panose="020F0502020204030204" pitchFamily="34" charset="0"/>
              </a:rPr>
              <a:t>) </a:t>
            </a:r>
            <a:endParaRPr lang="pt-PT" sz="1200" dirty="0"/>
          </a:p>
        </p:txBody>
      </p:sp>
      <p:sp>
        <p:nvSpPr>
          <p:cNvPr id="2" name="Fluxograma: Terminador 1"/>
          <p:cNvSpPr/>
          <p:nvPr/>
        </p:nvSpPr>
        <p:spPr>
          <a:xfrm>
            <a:off x="5689256" y="1183962"/>
            <a:ext cx="876300" cy="3175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tx1"/>
                </a:solidFill>
              </a:rPr>
              <a:t>Início</a:t>
            </a:r>
            <a:endParaRPr lang="pt-PT" sz="1050" dirty="0">
              <a:solidFill>
                <a:schemeClr val="tx1"/>
              </a:solidFill>
            </a:endParaRPr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F010CA14-A1C0-0340-B8FE-2478BCC3BB9B}"/>
              </a:ext>
            </a:extLst>
          </p:cNvPr>
          <p:cNvCxnSpPr>
            <a:cxnSpLocks/>
          </p:cNvCxnSpPr>
          <p:nvPr/>
        </p:nvCxnSpPr>
        <p:spPr>
          <a:xfrm>
            <a:off x="6127406" y="1533365"/>
            <a:ext cx="0" cy="42121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extLst>
              <a:ext uri="{FF2B5EF4-FFF2-40B4-BE49-F238E27FC236}">
                <a16:creationId xmlns:a16="http://schemas.microsoft.com/office/drawing/2014/main" id="{EE93F76F-1996-5D4B-B609-337E656F560B}"/>
              </a:ext>
            </a:extLst>
          </p:cNvPr>
          <p:cNvSpPr/>
          <p:nvPr/>
        </p:nvSpPr>
        <p:spPr>
          <a:xfrm>
            <a:off x="8855223" y="6452144"/>
            <a:ext cx="3215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latin typeface="Calibri" panose="020F0502020204030204" pitchFamily="34" charset="0"/>
              </a:rPr>
              <a:t>Fonte: DGAEP (2013), “</a:t>
            </a:r>
            <a:r>
              <a:rPr lang="pt-PT" sz="700" dirty="0">
                <a:latin typeface="Calibri" panose="020F0502020204030204" pitchFamily="34" charset="0"/>
                <a:hlinkClick r:id="rId4"/>
              </a:rPr>
              <a:t>Processo de Feedback Externo da CAF – Guia do Utilizador</a:t>
            </a:r>
            <a:r>
              <a:rPr lang="pt-PT" sz="700" dirty="0">
                <a:latin typeface="Calibri" panose="020F0502020204030204" pitchFamily="34" charset="0"/>
              </a:rPr>
              <a:t>” </a:t>
            </a:r>
            <a:endParaRPr lang="pt-PT" sz="700" dirty="0"/>
          </a:p>
        </p:txBody>
      </p: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0B93DB63-679D-8044-BD6C-FE9752761C0E}"/>
              </a:ext>
            </a:extLst>
          </p:cNvPr>
          <p:cNvGrpSpPr/>
          <p:nvPr/>
        </p:nvGrpSpPr>
        <p:grpSpPr>
          <a:xfrm>
            <a:off x="5192623" y="1954583"/>
            <a:ext cx="1806753" cy="893344"/>
            <a:chOff x="7023651" y="4300738"/>
            <a:chExt cx="1806753" cy="933493"/>
          </a:xfrm>
        </p:grpSpPr>
        <p:sp>
          <p:nvSpPr>
            <p:cNvPr id="128" name="Processo Predefinido 127">
              <a:extLst>
                <a:ext uri="{FF2B5EF4-FFF2-40B4-BE49-F238E27FC236}">
                  <a16:creationId xmlns:a16="http://schemas.microsoft.com/office/drawing/2014/main" id="{E30456FA-025A-1648-AC5C-2ADED0E4E246}"/>
                </a:ext>
              </a:extLst>
            </p:cNvPr>
            <p:cNvSpPr/>
            <p:nvPr/>
          </p:nvSpPr>
          <p:spPr>
            <a:xfrm>
              <a:off x="7023651" y="4300738"/>
              <a:ext cx="1806753" cy="933493"/>
            </a:xfrm>
            <a:prstGeom prst="flowChartPredefinedProcess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9" name="CaixaDeTexto 128">
              <a:extLst>
                <a:ext uri="{FF2B5EF4-FFF2-40B4-BE49-F238E27FC236}">
                  <a16:creationId xmlns:a16="http://schemas.microsoft.com/office/drawing/2014/main" id="{87AE7A9D-57E3-7F42-A6A7-F3AC858D3CFA}"/>
                </a:ext>
              </a:extLst>
            </p:cNvPr>
            <p:cNvSpPr txBox="1"/>
            <p:nvPr/>
          </p:nvSpPr>
          <p:spPr>
            <a:xfrm>
              <a:off x="7182235" y="4380792"/>
              <a:ext cx="1512609" cy="82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900" dirty="0"/>
                <a:t>Receção do </a:t>
              </a:r>
              <a:r>
                <a:rPr lang="pt-PT" sz="900" b="1" dirty="0"/>
                <a:t>Relatório de Feedback</a:t>
              </a:r>
              <a:r>
                <a:rPr lang="pt-PT" sz="900" dirty="0"/>
                <a:t> elaborado pelo Agente </a:t>
              </a:r>
              <a:r>
                <a:rPr lang="pt-PT" sz="900" b="1" dirty="0"/>
                <a:t>enviado pela DGAEP</a:t>
              </a:r>
              <a:r>
                <a:rPr lang="pt-PT" sz="900" dirty="0"/>
                <a:t>, juntamente com a </a:t>
              </a:r>
              <a:r>
                <a:rPr lang="pt-PT" sz="900" b="1" dirty="0"/>
                <a:t>decisão final </a:t>
              </a:r>
            </a:p>
          </p:txBody>
        </p:sp>
      </p:grpSp>
      <p:sp>
        <p:nvSpPr>
          <p:cNvPr id="54" name="Losango 53">
            <a:extLst>
              <a:ext uri="{FF2B5EF4-FFF2-40B4-BE49-F238E27FC236}">
                <a16:creationId xmlns:a16="http://schemas.microsoft.com/office/drawing/2014/main" id="{9747760B-C5E8-FB45-B500-935B7F5DE34A}"/>
              </a:ext>
            </a:extLst>
          </p:cNvPr>
          <p:cNvSpPr/>
          <p:nvPr/>
        </p:nvSpPr>
        <p:spPr>
          <a:xfrm>
            <a:off x="4896777" y="3271454"/>
            <a:ext cx="2421467" cy="130030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tx1"/>
                </a:solidFill>
              </a:rPr>
              <a:t>A </a:t>
            </a:r>
            <a:r>
              <a:rPr lang="pt-PT" sz="900" b="1" dirty="0">
                <a:solidFill>
                  <a:schemeClr val="tx1"/>
                </a:solidFill>
              </a:rPr>
              <a:t>decisão final </a:t>
            </a:r>
            <a:r>
              <a:rPr lang="pt-PT" sz="900" dirty="0">
                <a:solidFill>
                  <a:schemeClr val="tx1"/>
                </a:solidFill>
              </a:rPr>
              <a:t>tomada pela DGAEP é </a:t>
            </a:r>
            <a:r>
              <a:rPr lang="pt-PT" sz="900" b="1" dirty="0">
                <a:solidFill>
                  <a:schemeClr val="tx1"/>
                </a:solidFill>
              </a:rPr>
              <a:t>favorável </a:t>
            </a:r>
            <a:r>
              <a:rPr lang="pt-PT" sz="900" dirty="0">
                <a:solidFill>
                  <a:schemeClr val="tx1"/>
                </a:solidFill>
              </a:rPr>
              <a:t>à organização?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5864A03-AE25-0C4E-ADBF-5AFD4E04DCD6}"/>
              </a:ext>
            </a:extLst>
          </p:cNvPr>
          <p:cNvGrpSpPr/>
          <p:nvPr/>
        </p:nvGrpSpPr>
        <p:grpSpPr>
          <a:xfrm>
            <a:off x="4424103" y="3692111"/>
            <a:ext cx="546565" cy="671380"/>
            <a:chOff x="1086839" y="3830658"/>
            <a:chExt cx="546565" cy="671380"/>
          </a:xfrm>
        </p:grpSpPr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E4354879-F01B-D64F-BFF3-FFE72AF34E89}"/>
                </a:ext>
              </a:extLst>
            </p:cNvPr>
            <p:cNvSpPr txBox="1"/>
            <p:nvPr/>
          </p:nvSpPr>
          <p:spPr>
            <a:xfrm>
              <a:off x="1179315" y="3830658"/>
              <a:ext cx="4540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00" dirty="0"/>
                <a:t>Não</a:t>
              </a:r>
            </a:p>
          </p:txBody>
        </p:sp>
        <p:cxnSp>
          <p:nvCxnSpPr>
            <p:cNvPr id="56" name="Conexão Reta 55">
              <a:extLst>
                <a:ext uri="{FF2B5EF4-FFF2-40B4-BE49-F238E27FC236}">
                  <a16:creationId xmlns:a16="http://schemas.microsoft.com/office/drawing/2014/main" id="{BCE07A6D-C611-A04F-926D-B183938525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7422" y="4062905"/>
              <a:ext cx="471354" cy="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xão Reta Unidirecional 56">
              <a:extLst>
                <a:ext uri="{FF2B5EF4-FFF2-40B4-BE49-F238E27FC236}">
                  <a16:creationId xmlns:a16="http://schemas.microsoft.com/office/drawing/2014/main" id="{DCF900D3-F2F1-F44A-9D50-86733C249A45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39" y="4062905"/>
              <a:ext cx="0" cy="439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541EC2CD-50F2-0947-9309-B6EF07B2F680}"/>
              </a:ext>
            </a:extLst>
          </p:cNvPr>
          <p:cNvGrpSpPr/>
          <p:nvPr/>
        </p:nvGrpSpPr>
        <p:grpSpPr>
          <a:xfrm flipH="1">
            <a:off x="7291451" y="3709878"/>
            <a:ext cx="484773" cy="653613"/>
            <a:chOff x="996643" y="3848425"/>
            <a:chExt cx="562133" cy="653613"/>
          </a:xfrm>
        </p:grpSpPr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665D2FD2-743E-674F-99C0-99DB1F8F0CE2}"/>
                </a:ext>
              </a:extLst>
            </p:cNvPr>
            <p:cNvSpPr txBox="1"/>
            <p:nvPr/>
          </p:nvSpPr>
          <p:spPr>
            <a:xfrm>
              <a:off x="996643" y="3848425"/>
              <a:ext cx="45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00" dirty="0"/>
                <a:t>Sim</a:t>
              </a:r>
            </a:p>
          </p:txBody>
        </p:sp>
        <p:cxnSp>
          <p:nvCxnSpPr>
            <p:cNvPr id="61" name="Conexão Reta 60">
              <a:extLst>
                <a:ext uri="{FF2B5EF4-FFF2-40B4-BE49-F238E27FC236}">
                  <a16:creationId xmlns:a16="http://schemas.microsoft.com/office/drawing/2014/main" id="{70C44D17-769A-6E42-9BFD-05CF8D022B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7422" y="4062905"/>
              <a:ext cx="471354" cy="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xão Reta Unidirecional 61">
              <a:extLst>
                <a:ext uri="{FF2B5EF4-FFF2-40B4-BE49-F238E27FC236}">
                  <a16:creationId xmlns:a16="http://schemas.microsoft.com/office/drawing/2014/main" id="{8E1DB027-3371-024B-8C44-9328344ABB57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39" y="4062905"/>
              <a:ext cx="0" cy="439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BC9CF89A-AB4F-204E-85E5-05A50B8F8C0D}"/>
              </a:ext>
            </a:extLst>
          </p:cNvPr>
          <p:cNvCxnSpPr>
            <a:cxnSpLocks/>
          </p:cNvCxnSpPr>
          <p:nvPr/>
        </p:nvCxnSpPr>
        <p:spPr>
          <a:xfrm>
            <a:off x="6113552" y="2850236"/>
            <a:ext cx="0" cy="42121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osango 64">
            <a:extLst>
              <a:ext uri="{FF2B5EF4-FFF2-40B4-BE49-F238E27FC236}">
                <a16:creationId xmlns:a16="http://schemas.microsoft.com/office/drawing/2014/main" id="{A89B58BF-5F23-2C42-B979-F0A01B58283A}"/>
              </a:ext>
            </a:extLst>
          </p:cNvPr>
          <p:cNvSpPr/>
          <p:nvPr/>
        </p:nvSpPr>
        <p:spPr>
          <a:xfrm>
            <a:off x="3213369" y="4363491"/>
            <a:ext cx="2421467" cy="130030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tx1"/>
                </a:solidFill>
              </a:rPr>
              <a:t>A organização pode </a:t>
            </a:r>
            <a:r>
              <a:rPr lang="pt-PT" sz="900" b="1" dirty="0">
                <a:solidFill>
                  <a:schemeClr val="tx1"/>
                </a:solidFill>
              </a:rPr>
              <a:t>recorrer da decisão</a:t>
            </a:r>
            <a:r>
              <a:rPr lang="pt-PT" sz="900" dirty="0">
                <a:solidFill>
                  <a:schemeClr val="tx1"/>
                </a:solidFill>
              </a:rPr>
              <a:t>? 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D33FD3E9-5A28-F94F-905A-322B79EAFD0D}"/>
              </a:ext>
            </a:extLst>
          </p:cNvPr>
          <p:cNvGrpSpPr/>
          <p:nvPr/>
        </p:nvGrpSpPr>
        <p:grpSpPr>
          <a:xfrm>
            <a:off x="2773523" y="4777384"/>
            <a:ext cx="546565" cy="671380"/>
            <a:chOff x="1086839" y="3830658"/>
            <a:chExt cx="546565" cy="671380"/>
          </a:xfrm>
        </p:grpSpPr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4C081068-F439-D544-8FA7-0527EB36CDB3}"/>
                </a:ext>
              </a:extLst>
            </p:cNvPr>
            <p:cNvSpPr txBox="1"/>
            <p:nvPr/>
          </p:nvSpPr>
          <p:spPr>
            <a:xfrm>
              <a:off x="1179315" y="3830658"/>
              <a:ext cx="4540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00" dirty="0"/>
                <a:t>Não</a:t>
              </a:r>
            </a:p>
          </p:txBody>
        </p:sp>
        <p:cxnSp>
          <p:nvCxnSpPr>
            <p:cNvPr id="75" name="Conexão Reta 74">
              <a:extLst>
                <a:ext uri="{FF2B5EF4-FFF2-40B4-BE49-F238E27FC236}">
                  <a16:creationId xmlns:a16="http://schemas.microsoft.com/office/drawing/2014/main" id="{5F4D567A-8DF0-0C42-A22B-85268887D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7422" y="4062905"/>
              <a:ext cx="471354" cy="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xão Reta Unidirecional 75">
              <a:extLst>
                <a:ext uri="{FF2B5EF4-FFF2-40B4-BE49-F238E27FC236}">
                  <a16:creationId xmlns:a16="http://schemas.microsoft.com/office/drawing/2014/main" id="{45C02092-9768-794E-8467-6D70BE9CB1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39" y="4062905"/>
              <a:ext cx="0" cy="439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luxograma: Terminador 6">
            <a:extLst>
              <a:ext uri="{FF2B5EF4-FFF2-40B4-BE49-F238E27FC236}">
                <a16:creationId xmlns:a16="http://schemas.microsoft.com/office/drawing/2014/main" id="{97D45A20-330E-E842-AC27-B9F248B9DC6C}"/>
              </a:ext>
            </a:extLst>
          </p:cNvPr>
          <p:cNvSpPr/>
          <p:nvPr/>
        </p:nvSpPr>
        <p:spPr>
          <a:xfrm>
            <a:off x="2335373" y="5448764"/>
            <a:ext cx="876300" cy="3175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tx1"/>
                </a:solidFill>
              </a:rPr>
              <a:t>Fim</a:t>
            </a:r>
            <a:endParaRPr lang="pt-PT" sz="1050" dirty="0">
              <a:solidFill>
                <a:schemeClr val="tx1"/>
              </a:solidFill>
            </a:endParaRPr>
          </a:p>
        </p:txBody>
      </p: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0F04FC22-46A3-EE43-B596-CD3C2F9EAC00}"/>
              </a:ext>
            </a:extLst>
          </p:cNvPr>
          <p:cNvGrpSpPr/>
          <p:nvPr/>
        </p:nvGrpSpPr>
        <p:grpSpPr>
          <a:xfrm>
            <a:off x="7353402" y="4387676"/>
            <a:ext cx="1806753" cy="653200"/>
            <a:chOff x="7023651" y="4300738"/>
            <a:chExt cx="1806753" cy="682556"/>
          </a:xfrm>
        </p:grpSpPr>
        <p:sp>
          <p:nvSpPr>
            <p:cNvPr id="80" name="Processo Predefinido 79">
              <a:extLst>
                <a:ext uri="{FF2B5EF4-FFF2-40B4-BE49-F238E27FC236}">
                  <a16:creationId xmlns:a16="http://schemas.microsoft.com/office/drawing/2014/main" id="{8DD96B67-AFE8-D142-A254-8CF76407204F}"/>
                </a:ext>
              </a:extLst>
            </p:cNvPr>
            <p:cNvSpPr/>
            <p:nvPr/>
          </p:nvSpPr>
          <p:spPr>
            <a:xfrm>
              <a:off x="7023651" y="4300738"/>
              <a:ext cx="1806753" cy="682556"/>
            </a:xfrm>
            <a:prstGeom prst="flowChartPredefinedProcess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263866E3-1FB5-3542-A80B-A48BA7E0653F}"/>
                </a:ext>
              </a:extLst>
            </p:cNvPr>
            <p:cNvSpPr txBox="1"/>
            <p:nvPr/>
          </p:nvSpPr>
          <p:spPr>
            <a:xfrm>
              <a:off x="7222324" y="4346234"/>
              <a:ext cx="1331022" cy="53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900" dirty="0"/>
                <a:t>Receção do </a:t>
              </a:r>
              <a:r>
                <a:rPr lang="pt-PT" sz="900" b="1" dirty="0"/>
                <a:t>Diploma “</a:t>
              </a:r>
              <a:r>
                <a:rPr lang="pt-PT" sz="900" b="1" dirty="0" err="1"/>
                <a:t>Effective</a:t>
              </a:r>
              <a:r>
                <a:rPr lang="pt-PT" sz="900" b="1" dirty="0"/>
                <a:t> CAF </a:t>
              </a:r>
              <a:r>
                <a:rPr lang="pt-PT" sz="900" b="1" dirty="0" err="1"/>
                <a:t>User</a:t>
              </a:r>
              <a:r>
                <a:rPr lang="pt-PT" sz="900" b="1" dirty="0"/>
                <a:t>”</a:t>
              </a:r>
              <a:r>
                <a:rPr lang="pt-PT" sz="900" dirty="0"/>
                <a:t>, remetido pela DGAEP </a:t>
              </a:r>
              <a:r>
                <a:rPr lang="pt-PT" sz="900" b="1" dirty="0"/>
                <a:t> </a:t>
              </a:r>
            </a:p>
          </p:txBody>
        </p:sp>
      </p:grpSp>
      <p:sp>
        <p:nvSpPr>
          <p:cNvPr id="89" name="Fluxograma: Terminador 6">
            <a:extLst>
              <a:ext uri="{FF2B5EF4-FFF2-40B4-BE49-F238E27FC236}">
                <a16:creationId xmlns:a16="http://schemas.microsoft.com/office/drawing/2014/main" id="{FC84F33D-75D1-C744-B995-CE3BB0FD3564}"/>
              </a:ext>
            </a:extLst>
          </p:cNvPr>
          <p:cNvSpPr/>
          <p:nvPr/>
        </p:nvSpPr>
        <p:spPr>
          <a:xfrm>
            <a:off x="7871610" y="5448764"/>
            <a:ext cx="876300" cy="3175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tx1"/>
                </a:solidFill>
              </a:rPr>
              <a:t>Fim</a:t>
            </a:r>
            <a:endParaRPr lang="pt-PT" sz="1050" dirty="0">
              <a:solidFill>
                <a:schemeClr val="tx1"/>
              </a:solidFill>
            </a:endParaRPr>
          </a:p>
        </p:txBody>
      </p: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D3280A51-4B56-084F-98BD-A58F98779331}"/>
              </a:ext>
            </a:extLst>
          </p:cNvPr>
          <p:cNvCxnSpPr>
            <a:cxnSpLocks/>
          </p:cNvCxnSpPr>
          <p:nvPr/>
        </p:nvCxnSpPr>
        <p:spPr>
          <a:xfrm>
            <a:off x="8309760" y="5040876"/>
            <a:ext cx="0" cy="42121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B0ABA20C-C90D-C34B-AE98-1A56C26C9B87}"/>
              </a:ext>
            </a:extLst>
          </p:cNvPr>
          <p:cNvGrpSpPr/>
          <p:nvPr/>
        </p:nvGrpSpPr>
        <p:grpSpPr>
          <a:xfrm>
            <a:off x="11153739" y="5562248"/>
            <a:ext cx="557385" cy="762054"/>
            <a:chOff x="11153739" y="5562248"/>
            <a:chExt cx="557385" cy="762054"/>
          </a:xfrm>
        </p:grpSpPr>
        <p:sp>
          <p:nvSpPr>
            <p:cNvPr id="95" name="Botão de Ação: Personalizar 9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C149B23C-F950-9D4C-B5B0-2F6A1FDB9985}"/>
                </a:ext>
              </a:extLst>
            </p:cNvPr>
            <p:cNvSpPr/>
            <p:nvPr/>
          </p:nvSpPr>
          <p:spPr>
            <a:xfrm>
              <a:off x="11153739" y="5562248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1</a:t>
              </a:r>
            </a:p>
          </p:txBody>
        </p:sp>
        <p:sp>
          <p:nvSpPr>
            <p:cNvPr id="96" name="Botão de Ação: Personalizar 95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74141D8E-157E-D348-AB77-3026035D5A7D}"/>
                </a:ext>
              </a:extLst>
            </p:cNvPr>
            <p:cNvSpPr/>
            <p:nvPr/>
          </p:nvSpPr>
          <p:spPr>
            <a:xfrm>
              <a:off x="11160191" y="5992944"/>
              <a:ext cx="550933" cy="331358"/>
            </a:xfrm>
            <a:prstGeom prst="actionButtonBlan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/>
                <a:t>Fase 2</a:t>
              </a:r>
            </a:p>
          </p:txBody>
        </p:sp>
      </p:grpSp>
      <p:sp>
        <p:nvSpPr>
          <p:cNvPr id="97" name="Botão de Ação: Avançar ou Seguinte 9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D6DA7B-4EBA-3F45-9E6E-4FB86C476245}"/>
              </a:ext>
            </a:extLst>
          </p:cNvPr>
          <p:cNvSpPr/>
          <p:nvPr/>
        </p:nvSpPr>
        <p:spPr>
          <a:xfrm rot="10800000">
            <a:off x="601685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Imagem 4">
            <a:hlinkClick r:id="rId7" action="ppaction://hlinksldjump"/>
            <a:extLst>
              <a:ext uri="{FF2B5EF4-FFF2-40B4-BE49-F238E27FC236}">
                <a16:creationId xmlns:a16="http://schemas.microsoft.com/office/drawing/2014/main" id="{187F41A3-8D41-E245-B5F8-73CCAA32A8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64" y="4814642"/>
            <a:ext cx="191365" cy="184766"/>
          </a:xfrm>
          <a:prstGeom prst="rect">
            <a:avLst/>
          </a:prstGeom>
        </p:spPr>
      </p:pic>
      <p:sp>
        <p:nvSpPr>
          <p:cNvPr id="99" name="Botão de Ação: Avançar ou Seguinte 9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03F806-7DCC-9A4C-A75F-EDA8F9C5F7B0}"/>
              </a:ext>
            </a:extLst>
          </p:cNvPr>
          <p:cNvSpPr/>
          <p:nvPr/>
        </p:nvSpPr>
        <p:spPr>
          <a:xfrm>
            <a:off x="11436626" y="3445512"/>
            <a:ext cx="228911" cy="33135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5165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700</Words>
  <Application>Microsoft Macintosh PowerPoint</Application>
  <PresentationFormat>Ecrã Panorâmico</PresentationFormat>
  <Paragraphs>119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Atribuição da distinção “Effective CAF User”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Atribuição da distinção “Effective CAF User”</dc:title>
  <dc:creator>Elisabete Rodrigues</dc:creator>
  <cp:lastModifiedBy>Elisabete Yee</cp:lastModifiedBy>
  <cp:revision>21</cp:revision>
  <dcterms:created xsi:type="dcterms:W3CDTF">2022-03-24T11:35:22Z</dcterms:created>
  <dcterms:modified xsi:type="dcterms:W3CDTF">2022-09-01T14:05:26Z</dcterms:modified>
</cp:coreProperties>
</file>