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61" r:id="rId2"/>
    <p:sldId id="256" r:id="rId3"/>
    <p:sldId id="291" r:id="rId4"/>
    <p:sldId id="262" r:id="rId5"/>
    <p:sldId id="287" r:id="rId6"/>
    <p:sldId id="263" r:id="rId7"/>
    <p:sldId id="286" r:id="rId8"/>
    <p:sldId id="264" r:id="rId9"/>
    <p:sldId id="271" r:id="rId10"/>
    <p:sldId id="275" r:id="rId11"/>
    <p:sldId id="265" r:id="rId12"/>
    <p:sldId id="273" r:id="rId13"/>
    <p:sldId id="277" r:id="rId14"/>
    <p:sldId id="300" r:id="rId15"/>
    <p:sldId id="267" r:id="rId16"/>
    <p:sldId id="294" r:id="rId17"/>
    <p:sldId id="301" r:id="rId18"/>
    <p:sldId id="302" r:id="rId19"/>
    <p:sldId id="303" r:id="rId20"/>
    <p:sldId id="304" r:id="rId21"/>
    <p:sldId id="305" r:id="rId22"/>
    <p:sldId id="274" r:id="rId23"/>
    <p:sldId id="293" r:id="rId24"/>
    <p:sldId id="283" r:id="rId25"/>
    <p:sldId id="289" r:id="rId26"/>
    <p:sldId id="268" r:id="rId27"/>
    <p:sldId id="309" r:id="rId28"/>
    <p:sldId id="310" r:id="rId29"/>
    <p:sldId id="284" r:id="rId30"/>
    <p:sldId id="288" r:id="rId31"/>
    <p:sldId id="313" r:id="rId32"/>
    <p:sldId id="276" r:id="rId33"/>
    <p:sldId id="282" r:id="rId34"/>
    <p:sldId id="270" r:id="rId35"/>
    <p:sldId id="312" r:id="rId36"/>
    <p:sldId id="311" r:id="rId37"/>
    <p:sldId id="281" r:id="rId38"/>
    <p:sldId id="272" r:id="rId39"/>
    <p:sldId id="285" r:id="rId40"/>
    <p:sldId id="307" r:id="rId41"/>
    <p:sldId id="290" r:id="rId42"/>
  </p:sldIdLst>
  <p:sldSz cx="9144000" cy="6858000" type="screen4x3"/>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93D2"/>
    <a:srgbClr val="E95444"/>
    <a:srgbClr val="FFD749"/>
    <a:srgbClr val="0033CC"/>
    <a:srgbClr val="1FF036"/>
    <a:srgbClr val="FEC044"/>
    <a:srgbClr val="FFB343"/>
    <a:srgbClr val="FFAB2F"/>
    <a:srgbClr val="E7D707"/>
    <a:srgbClr val="CC33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Estilo Médio 2 - Destaqu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27F97BB-C833-4FB7-BDE5-3F7075034690}" styleName="Estilo com Tema 2 - Destaque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2" d="100"/>
          <a:sy n="72" d="100"/>
        </p:scale>
        <p:origin x="-1110"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B89E7E3-C8C8-44CA-980B-7D9AB6EE7C99}" type="doc">
      <dgm:prSet loTypeId="urn:microsoft.com/office/officeart/2005/8/layout/chevron1" loCatId="process" qsTypeId="urn:microsoft.com/office/officeart/2005/8/quickstyle/simple1" qsCatId="simple" csTypeId="urn:microsoft.com/office/officeart/2005/8/colors/accent1_2" csCatId="accent1" phldr="1"/>
      <dgm:spPr/>
    </dgm:pt>
    <dgm:pt modelId="{90F85601-D0C7-43B5-A609-2401D42A5B4D}">
      <dgm:prSet phldrT="[Texto]">
        <dgm:style>
          <a:lnRef idx="3">
            <a:schemeClr val="lt1"/>
          </a:lnRef>
          <a:fillRef idx="1">
            <a:schemeClr val="accent5"/>
          </a:fillRef>
          <a:effectRef idx="1">
            <a:schemeClr val="accent5"/>
          </a:effectRef>
          <a:fontRef idx="minor">
            <a:schemeClr val="lt1"/>
          </a:fontRef>
        </dgm:style>
      </dgm:prSet>
      <dgm:spPr/>
      <dgm:t>
        <a:bodyPr/>
        <a:lstStyle/>
        <a:p>
          <a:r>
            <a:rPr lang="pt-PT" dirty="0" smtClean="0">
              <a:solidFill>
                <a:schemeClr val="bg1"/>
              </a:solidFill>
              <a:latin typeface="Arial" panose="020B0604020202020204" pitchFamily="34" charset="0"/>
              <a:cs typeface="Arial" panose="020B0604020202020204" pitchFamily="34" charset="0"/>
            </a:rPr>
            <a:t>Medir</a:t>
          </a:r>
          <a:endParaRPr lang="pt-PT" dirty="0">
            <a:solidFill>
              <a:schemeClr val="bg1"/>
            </a:solidFill>
            <a:latin typeface="Arial" panose="020B0604020202020204" pitchFamily="34" charset="0"/>
            <a:cs typeface="Arial" panose="020B0604020202020204" pitchFamily="34" charset="0"/>
          </a:endParaRPr>
        </a:p>
      </dgm:t>
    </dgm:pt>
    <dgm:pt modelId="{FEFA1E81-7165-434A-BB9E-DBA170D495FC}" type="parTrans" cxnId="{507F693E-B814-48DA-A259-8BB55470F16F}">
      <dgm:prSet/>
      <dgm:spPr/>
      <dgm:t>
        <a:bodyPr/>
        <a:lstStyle/>
        <a:p>
          <a:endParaRPr lang="pt-PT"/>
        </a:p>
      </dgm:t>
    </dgm:pt>
    <dgm:pt modelId="{A208564C-7347-45FC-B9B7-4197915CA4AC}" type="sibTrans" cxnId="{507F693E-B814-48DA-A259-8BB55470F16F}">
      <dgm:prSet/>
      <dgm:spPr/>
      <dgm:t>
        <a:bodyPr/>
        <a:lstStyle/>
        <a:p>
          <a:endParaRPr lang="pt-PT"/>
        </a:p>
      </dgm:t>
    </dgm:pt>
    <dgm:pt modelId="{5AAEDCCC-1339-4841-91CC-24919D68E3E1}">
      <dgm:prSet phldrT="[Texto]">
        <dgm:style>
          <a:lnRef idx="3">
            <a:schemeClr val="lt1"/>
          </a:lnRef>
          <a:fillRef idx="1">
            <a:schemeClr val="accent5"/>
          </a:fillRef>
          <a:effectRef idx="1">
            <a:schemeClr val="accent5"/>
          </a:effectRef>
          <a:fontRef idx="minor">
            <a:schemeClr val="lt1"/>
          </a:fontRef>
        </dgm:style>
      </dgm:prSet>
      <dgm:spPr/>
      <dgm:t>
        <a:bodyPr/>
        <a:lstStyle/>
        <a:p>
          <a:r>
            <a:rPr lang="pt-PT" dirty="0" smtClean="0">
              <a:latin typeface="Arial" panose="020B0604020202020204" pitchFamily="34" charset="0"/>
              <a:cs typeface="Arial" panose="020B0604020202020204" pitchFamily="34" charset="0"/>
            </a:rPr>
            <a:t>Decidir</a:t>
          </a:r>
          <a:endParaRPr lang="pt-PT" dirty="0">
            <a:latin typeface="Arial" panose="020B0604020202020204" pitchFamily="34" charset="0"/>
            <a:cs typeface="Arial" panose="020B0604020202020204" pitchFamily="34" charset="0"/>
          </a:endParaRPr>
        </a:p>
      </dgm:t>
    </dgm:pt>
    <dgm:pt modelId="{DFFB245D-7F9B-423B-8B24-A3B399D5B0A7}" type="parTrans" cxnId="{9BB7CB7D-9781-4C12-84D8-D7E951DED3AD}">
      <dgm:prSet/>
      <dgm:spPr/>
      <dgm:t>
        <a:bodyPr/>
        <a:lstStyle/>
        <a:p>
          <a:endParaRPr lang="pt-PT"/>
        </a:p>
      </dgm:t>
    </dgm:pt>
    <dgm:pt modelId="{DA19B45A-58B9-4515-952E-BB7326FAEC7A}" type="sibTrans" cxnId="{9BB7CB7D-9781-4C12-84D8-D7E951DED3AD}">
      <dgm:prSet/>
      <dgm:spPr/>
      <dgm:t>
        <a:bodyPr/>
        <a:lstStyle/>
        <a:p>
          <a:endParaRPr lang="pt-PT"/>
        </a:p>
      </dgm:t>
    </dgm:pt>
    <dgm:pt modelId="{1C32EA2D-78C0-4FED-A1DA-81F593678DD0}">
      <dgm:prSet phldrT="[Texto]">
        <dgm:style>
          <a:lnRef idx="3">
            <a:schemeClr val="lt1"/>
          </a:lnRef>
          <a:fillRef idx="1">
            <a:schemeClr val="accent5"/>
          </a:fillRef>
          <a:effectRef idx="1">
            <a:schemeClr val="accent5"/>
          </a:effectRef>
          <a:fontRef idx="minor">
            <a:schemeClr val="lt1"/>
          </a:fontRef>
        </dgm:style>
      </dgm:prSet>
      <dgm:spPr/>
      <dgm:t>
        <a:bodyPr/>
        <a:lstStyle/>
        <a:p>
          <a:r>
            <a:rPr lang="pt-PT" dirty="0" smtClean="0">
              <a:latin typeface="Arial" panose="020B0604020202020204" pitchFamily="34" charset="0"/>
              <a:cs typeface="Arial" panose="020B0604020202020204" pitchFamily="34" charset="0"/>
            </a:rPr>
            <a:t>Melhorar</a:t>
          </a:r>
          <a:endParaRPr lang="pt-PT" dirty="0">
            <a:latin typeface="Arial" panose="020B0604020202020204" pitchFamily="34" charset="0"/>
            <a:cs typeface="Arial" panose="020B0604020202020204" pitchFamily="34" charset="0"/>
          </a:endParaRPr>
        </a:p>
      </dgm:t>
    </dgm:pt>
    <dgm:pt modelId="{1F23DE4D-C4F7-4F08-B879-2A92BB4E60F6}" type="parTrans" cxnId="{D98CC569-C170-4025-B2E4-253868C33F9C}">
      <dgm:prSet/>
      <dgm:spPr/>
      <dgm:t>
        <a:bodyPr/>
        <a:lstStyle/>
        <a:p>
          <a:endParaRPr lang="pt-PT"/>
        </a:p>
      </dgm:t>
    </dgm:pt>
    <dgm:pt modelId="{C193C5D9-68F8-49F8-A346-50BA385BF361}" type="sibTrans" cxnId="{D98CC569-C170-4025-B2E4-253868C33F9C}">
      <dgm:prSet/>
      <dgm:spPr/>
      <dgm:t>
        <a:bodyPr/>
        <a:lstStyle/>
        <a:p>
          <a:endParaRPr lang="pt-PT"/>
        </a:p>
      </dgm:t>
    </dgm:pt>
    <dgm:pt modelId="{9D03FC7C-5160-4E58-B58A-8D3EC774CA8A}" type="pres">
      <dgm:prSet presAssocID="{2B89E7E3-C8C8-44CA-980B-7D9AB6EE7C99}" presName="Name0" presStyleCnt="0">
        <dgm:presLayoutVars>
          <dgm:dir/>
          <dgm:animLvl val="lvl"/>
          <dgm:resizeHandles val="exact"/>
        </dgm:presLayoutVars>
      </dgm:prSet>
      <dgm:spPr/>
    </dgm:pt>
    <dgm:pt modelId="{6A0C0948-546F-4011-AB84-0964B05E0095}" type="pres">
      <dgm:prSet presAssocID="{90F85601-D0C7-43B5-A609-2401D42A5B4D}" presName="parTxOnly" presStyleLbl="node1" presStyleIdx="0" presStyleCnt="3">
        <dgm:presLayoutVars>
          <dgm:chMax val="0"/>
          <dgm:chPref val="0"/>
          <dgm:bulletEnabled val="1"/>
        </dgm:presLayoutVars>
      </dgm:prSet>
      <dgm:spPr/>
      <dgm:t>
        <a:bodyPr/>
        <a:lstStyle/>
        <a:p>
          <a:endParaRPr lang="pt-PT"/>
        </a:p>
      </dgm:t>
    </dgm:pt>
    <dgm:pt modelId="{AB8A5631-20D8-4373-9359-8FD97BD02F53}" type="pres">
      <dgm:prSet presAssocID="{A208564C-7347-45FC-B9B7-4197915CA4AC}" presName="parTxOnlySpace" presStyleCnt="0"/>
      <dgm:spPr/>
    </dgm:pt>
    <dgm:pt modelId="{49748E60-8BA3-42E8-870D-F0E15398722F}" type="pres">
      <dgm:prSet presAssocID="{5AAEDCCC-1339-4841-91CC-24919D68E3E1}" presName="parTxOnly" presStyleLbl="node1" presStyleIdx="1" presStyleCnt="3">
        <dgm:presLayoutVars>
          <dgm:chMax val="0"/>
          <dgm:chPref val="0"/>
          <dgm:bulletEnabled val="1"/>
        </dgm:presLayoutVars>
      </dgm:prSet>
      <dgm:spPr/>
      <dgm:t>
        <a:bodyPr/>
        <a:lstStyle/>
        <a:p>
          <a:endParaRPr lang="pt-PT"/>
        </a:p>
      </dgm:t>
    </dgm:pt>
    <dgm:pt modelId="{889D199E-788B-465E-855A-0477FCCD5152}" type="pres">
      <dgm:prSet presAssocID="{DA19B45A-58B9-4515-952E-BB7326FAEC7A}" presName="parTxOnlySpace" presStyleCnt="0"/>
      <dgm:spPr/>
    </dgm:pt>
    <dgm:pt modelId="{105ADCFA-B575-40AB-AF6E-DBEB5F12C651}" type="pres">
      <dgm:prSet presAssocID="{1C32EA2D-78C0-4FED-A1DA-81F593678DD0}" presName="parTxOnly" presStyleLbl="node1" presStyleIdx="2" presStyleCnt="3">
        <dgm:presLayoutVars>
          <dgm:chMax val="0"/>
          <dgm:chPref val="0"/>
          <dgm:bulletEnabled val="1"/>
        </dgm:presLayoutVars>
      </dgm:prSet>
      <dgm:spPr/>
      <dgm:t>
        <a:bodyPr/>
        <a:lstStyle/>
        <a:p>
          <a:endParaRPr lang="pt-PT"/>
        </a:p>
      </dgm:t>
    </dgm:pt>
  </dgm:ptLst>
  <dgm:cxnLst>
    <dgm:cxn modelId="{507F693E-B814-48DA-A259-8BB55470F16F}" srcId="{2B89E7E3-C8C8-44CA-980B-7D9AB6EE7C99}" destId="{90F85601-D0C7-43B5-A609-2401D42A5B4D}" srcOrd="0" destOrd="0" parTransId="{FEFA1E81-7165-434A-BB9E-DBA170D495FC}" sibTransId="{A208564C-7347-45FC-B9B7-4197915CA4AC}"/>
    <dgm:cxn modelId="{1BDC2A57-D435-4789-836C-EC7288E8DB76}" type="presOf" srcId="{2B89E7E3-C8C8-44CA-980B-7D9AB6EE7C99}" destId="{9D03FC7C-5160-4E58-B58A-8D3EC774CA8A}" srcOrd="0" destOrd="0" presId="urn:microsoft.com/office/officeart/2005/8/layout/chevron1"/>
    <dgm:cxn modelId="{4BA16280-4782-444B-AD5C-4DE2B99393E4}" type="presOf" srcId="{5AAEDCCC-1339-4841-91CC-24919D68E3E1}" destId="{49748E60-8BA3-42E8-870D-F0E15398722F}" srcOrd="0" destOrd="0" presId="urn:microsoft.com/office/officeart/2005/8/layout/chevron1"/>
    <dgm:cxn modelId="{9BB7CB7D-9781-4C12-84D8-D7E951DED3AD}" srcId="{2B89E7E3-C8C8-44CA-980B-7D9AB6EE7C99}" destId="{5AAEDCCC-1339-4841-91CC-24919D68E3E1}" srcOrd="1" destOrd="0" parTransId="{DFFB245D-7F9B-423B-8B24-A3B399D5B0A7}" sibTransId="{DA19B45A-58B9-4515-952E-BB7326FAEC7A}"/>
    <dgm:cxn modelId="{36B02778-C7DA-4FC3-817E-20C535F9B572}" type="presOf" srcId="{1C32EA2D-78C0-4FED-A1DA-81F593678DD0}" destId="{105ADCFA-B575-40AB-AF6E-DBEB5F12C651}" srcOrd="0" destOrd="0" presId="urn:microsoft.com/office/officeart/2005/8/layout/chevron1"/>
    <dgm:cxn modelId="{D98CC569-C170-4025-B2E4-253868C33F9C}" srcId="{2B89E7E3-C8C8-44CA-980B-7D9AB6EE7C99}" destId="{1C32EA2D-78C0-4FED-A1DA-81F593678DD0}" srcOrd="2" destOrd="0" parTransId="{1F23DE4D-C4F7-4F08-B879-2A92BB4E60F6}" sibTransId="{C193C5D9-68F8-49F8-A346-50BA385BF361}"/>
    <dgm:cxn modelId="{16C90444-73D8-4A59-AA80-786F79CD29B4}" type="presOf" srcId="{90F85601-D0C7-43B5-A609-2401D42A5B4D}" destId="{6A0C0948-546F-4011-AB84-0964B05E0095}" srcOrd="0" destOrd="0" presId="urn:microsoft.com/office/officeart/2005/8/layout/chevron1"/>
    <dgm:cxn modelId="{9E960E99-1F21-4576-8302-6904260CC074}" type="presParOf" srcId="{9D03FC7C-5160-4E58-B58A-8D3EC774CA8A}" destId="{6A0C0948-546F-4011-AB84-0964B05E0095}" srcOrd="0" destOrd="0" presId="urn:microsoft.com/office/officeart/2005/8/layout/chevron1"/>
    <dgm:cxn modelId="{7E1C9C8A-F563-456B-B339-3C85D963EAF5}" type="presParOf" srcId="{9D03FC7C-5160-4E58-B58A-8D3EC774CA8A}" destId="{AB8A5631-20D8-4373-9359-8FD97BD02F53}" srcOrd="1" destOrd="0" presId="urn:microsoft.com/office/officeart/2005/8/layout/chevron1"/>
    <dgm:cxn modelId="{CB151B80-0226-444C-9232-9CEE08B6525C}" type="presParOf" srcId="{9D03FC7C-5160-4E58-B58A-8D3EC774CA8A}" destId="{49748E60-8BA3-42E8-870D-F0E15398722F}" srcOrd="2" destOrd="0" presId="urn:microsoft.com/office/officeart/2005/8/layout/chevron1"/>
    <dgm:cxn modelId="{66788480-0CE5-4AC8-8F23-B46098CECD08}" type="presParOf" srcId="{9D03FC7C-5160-4E58-B58A-8D3EC774CA8A}" destId="{889D199E-788B-465E-855A-0477FCCD5152}" srcOrd="3" destOrd="0" presId="urn:microsoft.com/office/officeart/2005/8/layout/chevron1"/>
    <dgm:cxn modelId="{61F229FA-42B2-4F0A-9604-B23695F516CD}" type="presParOf" srcId="{9D03FC7C-5160-4E58-B58A-8D3EC774CA8A}" destId="{105ADCFA-B575-40AB-AF6E-DBEB5F12C651}" srcOrd="4" destOrd="0" presId="urn:microsoft.com/office/officeart/2005/8/layout/chevron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757645B-678D-4D57-9EDA-3E971801D9D8}" type="doc">
      <dgm:prSet loTypeId="urn:microsoft.com/office/officeart/2005/8/layout/cycle4#2" loCatId="cycle" qsTypeId="urn:microsoft.com/office/officeart/2005/8/quickstyle/simple1" qsCatId="simple" csTypeId="urn:microsoft.com/office/officeart/2005/8/colors/accent1_2" csCatId="accent1" phldr="1"/>
      <dgm:spPr/>
      <dgm:t>
        <a:bodyPr/>
        <a:lstStyle/>
        <a:p>
          <a:endParaRPr lang="pt-PT"/>
        </a:p>
      </dgm:t>
    </dgm:pt>
    <dgm:pt modelId="{843BD49D-7D28-4803-9EA2-CFA38184B1AF}">
      <dgm:prSet phldrT="[Texto]" custT="1"/>
      <dgm:spPr>
        <a:solidFill>
          <a:srgbClr val="E95444"/>
        </a:solidFill>
      </dgm:spPr>
      <dgm:t>
        <a:bodyPr/>
        <a:lstStyle/>
        <a:p>
          <a:r>
            <a:rPr lang="pt-PT" sz="2400" b="1" dirty="0" smtClean="0">
              <a:latin typeface="Arial" panose="020B0604020202020204" pitchFamily="34" charset="0"/>
              <a:cs typeface="Arial" panose="020B0604020202020204" pitchFamily="34" charset="0"/>
            </a:rPr>
            <a:t>Início</a:t>
          </a:r>
          <a:endParaRPr lang="pt-PT" sz="2400" b="1" dirty="0">
            <a:latin typeface="Arial" panose="020B0604020202020204" pitchFamily="34" charset="0"/>
            <a:cs typeface="Arial" panose="020B0604020202020204" pitchFamily="34" charset="0"/>
          </a:endParaRPr>
        </a:p>
      </dgm:t>
    </dgm:pt>
    <dgm:pt modelId="{AC9DAA00-18F9-467E-B65D-5A48030D5577}" type="parTrans" cxnId="{1E617146-804E-41D5-B9F5-A9E2EF5CFB0F}">
      <dgm:prSet/>
      <dgm:spPr/>
      <dgm:t>
        <a:bodyPr/>
        <a:lstStyle/>
        <a:p>
          <a:endParaRPr lang="pt-PT"/>
        </a:p>
      </dgm:t>
    </dgm:pt>
    <dgm:pt modelId="{0F568E53-DB0A-454B-906F-3DA099B42E87}" type="sibTrans" cxnId="{1E617146-804E-41D5-B9F5-A9E2EF5CFB0F}">
      <dgm:prSet/>
      <dgm:spPr/>
      <dgm:t>
        <a:bodyPr/>
        <a:lstStyle/>
        <a:p>
          <a:endParaRPr lang="pt-PT"/>
        </a:p>
      </dgm:t>
    </dgm:pt>
    <dgm:pt modelId="{846E3999-8249-4DE2-A586-F0D245505A13}">
      <dgm:prSet phldrT="[Texto]" custT="1"/>
      <dgm:spPr>
        <a:solidFill>
          <a:schemeClr val="tx2">
            <a:lumMod val="20000"/>
            <a:lumOff val="80000"/>
            <a:alpha val="89804"/>
          </a:schemeClr>
        </a:solidFill>
        <a:ln>
          <a:solidFill>
            <a:srgbClr val="0070C0"/>
          </a:solidFill>
        </a:ln>
      </dgm:spPr>
      <dgm:t>
        <a:bodyPr anchor="ctr"/>
        <a:lstStyle/>
        <a:p>
          <a:r>
            <a:rPr lang="pt-PT" sz="2000" dirty="0" smtClean="0">
              <a:latin typeface="Arial" panose="020B0604020202020204" pitchFamily="34" charset="0"/>
              <a:cs typeface="Arial" panose="020B0604020202020204" pitchFamily="34" charset="0"/>
            </a:rPr>
            <a:t>Introdução</a:t>
          </a:r>
          <a:endParaRPr lang="pt-PT" sz="2000" dirty="0">
            <a:latin typeface="Arial" panose="020B0604020202020204" pitchFamily="34" charset="0"/>
            <a:cs typeface="Arial" panose="020B0604020202020204" pitchFamily="34" charset="0"/>
          </a:endParaRPr>
        </a:p>
      </dgm:t>
    </dgm:pt>
    <dgm:pt modelId="{1C9F4BC5-4D90-4313-A32B-A80926DF4E2C}" type="parTrans" cxnId="{7B14B294-3E36-4FE6-B312-3EF6A2EB8322}">
      <dgm:prSet/>
      <dgm:spPr/>
      <dgm:t>
        <a:bodyPr/>
        <a:lstStyle/>
        <a:p>
          <a:endParaRPr lang="pt-PT"/>
        </a:p>
      </dgm:t>
    </dgm:pt>
    <dgm:pt modelId="{88E4B1C8-C479-4B24-9F70-8662BF85997E}" type="sibTrans" cxnId="{7B14B294-3E36-4FE6-B312-3EF6A2EB8322}">
      <dgm:prSet/>
      <dgm:spPr/>
      <dgm:t>
        <a:bodyPr/>
        <a:lstStyle/>
        <a:p>
          <a:endParaRPr lang="pt-PT"/>
        </a:p>
      </dgm:t>
    </dgm:pt>
    <dgm:pt modelId="{ED92695E-EF4D-49E1-B187-EE242461B8C7}">
      <dgm:prSet phldrT="[Texto]"/>
      <dgm:spPr>
        <a:solidFill>
          <a:srgbClr val="E95444"/>
        </a:solidFill>
        <a:ln>
          <a:solidFill>
            <a:srgbClr val="E95444"/>
          </a:solidFill>
        </a:ln>
      </dgm:spPr>
      <dgm:t>
        <a:bodyPr/>
        <a:lstStyle/>
        <a:p>
          <a:r>
            <a:rPr lang="pt-PT" b="1" dirty="0" smtClean="0">
              <a:latin typeface="Arial" panose="020B0604020202020204" pitchFamily="34" charset="0"/>
              <a:cs typeface="Arial" panose="020B0604020202020204" pitchFamily="34" charset="0"/>
            </a:rPr>
            <a:t>Medir</a:t>
          </a:r>
          <a:endParaRPr lang="pt-PT" b="1" dirty="0">
            <a:latin typeface="Arial" panose="020B0604020202020204" pitchFamily="34" charset="0"/>
            <a:cs typeface="Arial" panose="020B0604020202020204" pitchFamily="34" charset="0"/>
          </a:endParaRPr>
        </a:p>
      </dgm:t>
    </dgm:pt>
    <dgm:pt modelId="{B5EF7949-411F-4983-9CC6-2BD2BE5062C0}" type="parTrans" cxnId="{211F30EF-4B46-4A39-B49B-4D88E9FEA570}">
      <dgm:prSet/>
      <dgm:spPr/>
      <dgm:t>
        <a:bodyPr/>
        <a:lstStyle/>
        <a:p>
          <a:endParaRPr lang="pt-PT"/>
        </a:p>
      </dgm:t>
    </dgm:pt>
    <dgm:pt modelId="{CC5692C0-7ED1-4B40-9042-EF671324C598}" type="sibTrans" cxnId="{211F30EF-4B46-4A39-B49B-4D88E9FEA570}">
      <dgm:prSet/>
      <dgm:spPr/>
      <dgm:t>
        <a:bodyPr/>
        <a:lstStyle/>
        <a:p>
          <a:endParaRPr lang="pt-PT"/>
        </a:p>
      </dgm:t>
    </dgm:pt>
    <dgm:pt modelId="{CEC3806A-7ACF-4484-89E1-CCBD114D506C}">
      <dgm:prSet phldrT="[Texto]" custT="1"/>
      <dgm:spPr>
        <a:solidFill>
          <a:schemeClr val="tx2">
            <a:lumMod val="20000"/>
            <a:lumOff val="80000"/>
            <a:alpha val="89804"/>
          </a:schemeClr>
        </a:solidFill>
      </dgm:spPr>
      <dgm:t>
        <a:bodyPr anchor="ctr"/>
        <a:lstStyle/>
        <a:p>
          <a:r>
            <a:rPr lang="pt-PT" sz="2000" dirty="0" smtClean="0">
              <a:latin typeface="Arial" panose="020B0604020202020204" pitchFamily="34" charset="0"/>
              <a:cs typeface="Arial" panose="020B0604020202020204" pitchFamily="34" charset="0"/>
            </a:rPr>
            <a:t>O que foi avaliado</a:t>
          </a:r>
          <a:endParaRPr lang="pt-PT" sz="2000" dirty="0">
            <a:latin typeface="Arial" panose="020B0604020202020204" pitchFamily="34" charset="0"/>
            <a:cs typeface="Arial" panose="020B0604020202020204" pitchFamily="34" charset="0"/>
          </a:endParaRPr>
        </a:p>
      </dgm:t>
    </dgm:pt>
    <dgm:pt modelId="{0C8BF978-A6BF-4E41-B4BD-A89A3C3762DD}" type="parTrans" cxnId="{B3C071C4-E1AC-4B23-90FF-F352BB44F6D8}">
      <dgm:prSet/>
      <dgm:spPr/>
      <dgm:t>
        <a:bodyPr/>
        <a:lstStyle/>
        <a:p>
          <a:endParaRPr lang="pt-PT"/>
        </a:p>
      </dgm:t>
    </dgm:pt>
    <dgm:pt modelId="{0C78D1EC-1DD2-4981-92EA-A382FC1B3459}" type="sibTrans" cxnId="{B3C071C4-E1AC-4B23-90FF-F352BB44F6D8}">
      <dgm:prSet/>
      <dgm:spPr/>
      <dgm:t>
        <a:bodyPr/>
        <a:lstStyle/>
        <a:p>
          <a:endParaRPr lang="pt-PT"/>
        </a:p>
      </dgm:t>
    </dgm:pt>
    <dgm:pt modelId="{D377230C-CE4C-4AC8-8ECF-CB16543FCB0F}">
      <dgm:prSet phldrT="[Texto]"/>
      <dgm:spPr>
        <a:solidFill>
          <a:srgbClr val="E95444"/>
        </a:solidFill>
      </dgm:spPr>
      <dgm:t>
        <a:bodyPr/>
        <a:lstStyle/>
        <a:p>
          <a:r>
            <a:rPr lang="pt-PT" b="1" dirty="0" smtClean="0">
              <a:latin typeface="Arial" panose="020B0604020202020204" pitchFamily="34" charset="0"/>
              <a:cs typeface="Arial" panose="020B0604020202020204" pitchFamily="34" charset="0"/>
            </a:rPr>
            <a:t>Decidir</a:t>
          </a:r>
          <a:endParaRPr lang="pt-PT" b="1" dirty="0">
            <a:latin typeface="Arial" panose="020B0604020202020204" pitchFamily="34" charset="0"/>
            <a:cs typeface="Arial" panose="020B0604020202020204" pitchFamily="34" charset="0"/>
          </a:endParaRPr>
        </a:p>
      </dgm:t>
    </dgm:pt>
    <dgm:pt modelId="{4F8FBDF6-8462-4733-BFCD-B1BBAEB708C4}" type="parTrans" cxnId="{4DF7C69F-BC1B-491E-9008-B127FA138D5F}">
      <dgm:prSet/>
      <dgm:spPr/>
      <dgm:t>
        <a:bodyPr/>
        <a:lstStyle/>
        <a:p>
          <a:endParaRPr lang="pt-PT"/>
        </a:p>
      </dgm:t>
    </dgm:pt>
    <dgm:pt modelId="{ECEDD9F4-39D2-49E8-83FC-F3427AEEFBE3}" type="sibTrans" cxnId="{4DF7C69F-BC1B-491E-9008-B127FA138D5F}">
      <dgm:prSet/>
      <dgm:spPr/>
      <dgm:t>
        <a:bodyPr/>
        <a:lstStyle/>
        <a:p>
          <a:endParaRPr lang="pt-PT"/>
        </a:p>
      </dgm:t>
    </dgm:pt>
    <dgm:pt modelId="{39079F8E-1DBA-4BC3-8A48-09BDCA212AF6}">
      <dgm:prSet phldrT="[Texto]" custT="1"/>
      <dgm:spPr>
        <a:solidFill>
          <a:schemeClr val="tx2">
            <a:lumMod val="20000"/>
            <a:lumOff val="80000"/>
            <a:alpha val="89804"/>
          </a:schemeClr>
        </a:solidFill>
      </dgm:spPr>
      <dgm:t>
        <a:bodyPr anchor="ctr"/>
        <a:lstStyle/>
        <a:p>
          <a:r>
            <a:rPr lang="pt-PT" sz="2000" dirty="0" smtClean="0">
              <a:latin typeface="Arial" panose="020B0604020202020204" pitchFamily="34" charset="0"/>
              <a:cs typeface="Arial" panose="020B0604020202020204" pitchFamily="34" charset="0"/>
            </a:rPr>
            <a:t>Planos de melhoria</a:t>
          </a:r>
          <a:endParaRPr lang="pt-PT" sz="2000" dirty="0">
            <a:latin typeface="Arial" panose="020B0604020202020204" pitchFamily="34" charset="0"/>
            <a:cs typeface="Arial" panose="020B0604020202020204" pitchFamily="34" charset="0"/>
          </a:endParaRPr>
        </a:p>
      </dgm:t>
    </dgm:pt>
    <dgm:pt modelId="{660AB80E-31AB-4F92-B5F7-B0AEE8A25A43}" type="parTrans" cxnId="{10602410-8094-4585-8321-DC4A7130F494}">
      <dgm:prSet/>
      <dgm:spPr/>
      <dgm:t>
        <a:bodyPr/>
        <a:lstStyle/>
        <a:p>
          <a:endParaRPr lang="pt-PT"/>
        </a:p>
      </dgm:t>
    </dgm:pt>
    <dgm:pt modelId="{4A0DC214-34C7-49E7-9DC5-DA27FB371B08}" type="sibTrans" cxnId="{10602410-8094-4585-8321-DC4A7130F494}">
      <dgm:prSet/>
      <dgm:spPr/>
      <dgm:t>
        <a:bodyPr/>
        <a:lstStyle/>
        <a:p>
          <a:endParaRPr lang="pt-PT"/>
        </a:p>
      </dgm:t>
    </dgm:pt>
    <dgm:pt modelId="{0DB6ACF8-D349-49A7-AC35-26ACCCBAB1B4}">
      <dgm:prSet phldrT="[Texto]"/>
      <dgm:spPr>
        <a:solidFill>
          <a:srgbClr val="E95444"/>
        </a:solidFill>
      </dgm:spPr>
      <dgm:t>
        <a:bodyPr/>
        <a:lstStyle/>
        <a:p>
          <a:r>
            <a:rPr lang="pt-PT" b="1" dirty="0" smtClean="0">
              <a:latin typeface="Arial" panose="020B0604020202020204" pitchFamily="34" charset="0"/>
              <a:cs typeface="Arial" panose="020B0604020202020204" pitchFamily="34" charset="0"/>
            </a:rPr>
            <a:t>Melhorar</a:t>
          </a:r>
          <a:endParaRPr lang="pt-PT" b="1" dirty="0">
            <a:latin typeface="Arial" panose="020B0604020202020204" pitchFamily="34" charset="0"/>
            <a:cs typeface="Arial" panose="020B0604020202020204" pitchFamily="34" charset="0"/>
          </a:endParaRPr>
        </a:p>
      </dgm:t>
    </dgm:pt>
    <dgm:pt modelId="{23B1D4FC-AD90-4C16-96CD-2FFEE263EEFB}" type="parTrans" cxnId="{8F5223A5-0882-4D2A-BE9B-78FCE06EE679}">
      <dgm:prSet/>
      <dgm:spPr/>
      <dgm:t>
        <a:bodyPr/>
        <a:lstStyle/>
        <a:p>
          <a:endParaRPr lang="pt-PT"/>
        </a:p>
      </dgm:t>
    </dgm:pt>
    <dgm:pt modelId="{08526FD7-A913-4C5B-B1B0-2642DCD03EA9}" type="sibTrans" cxnId="{8F5223A5-0882-4D2A-BE9B-78FCE06EE679}">
      <dgm:prSet/>
      <dgm:spPr/>
      <dgm:t>
        <a:bodyPr/>
        <a:lstStyle/>
        <a:p>
          <a:endParaRPr lang="pt-PT"/>
        </a:p>
      </dgm:t>
    </dgm:pt>
    <dgm:pt modelId="{22F47E85-414F-492B-B921-EC721D0B49FD}">
      <dgm:prSet phldrT="[Texto]" custT="1"/>
      <dgm:spPr>
        <a:solidFill>
          <a:schemeClr val="tx2">
            <a:lumMod val="20000"/>
            <a:lumOff val="80000"/>
          </a:schemeClr>
        </a:solidFill>
      </dgm:spPr>
      <dgm:t>
        <a:bodyPr lIns="36000" rIns="0" anchor="ctr"/>
        <a:lstStyle/>
        <a:p>
          <a:r>
            <a:rPr lang="pt-PT" sz="2000" dirty="0" smtClean="0">
              <a:solidFill>
                <a:schemeClr val="tx1"/>
              </a:solidFill>
              <a:latin typeface="Arial" panose="020B0604020202020204" pitchFamily="34" charset="0"/>
              <a:cs typeface="Arial" panose="020B0604020202020204" pitchFamily="34" charset="0"/>
            </a:rPr>
            <a:t>Implementação</a:t>
          </a:r>
          <a:endParaRPr lang="pt-PT" sz="2000" dirty="0">
            <a:solidFill>
              <a:schemeClr val="tx1"/>
            </a:solidFill>
            <a:latin typeface="Arial" panose="020B0604020202020204" pitchFamily="34" charset="0"/>
            <a:cs typeface="Arial" panose="020B0604020202020204" pitchFamily="34" charset="0"/>
          </a:endParaRPr>
        </a:p>
      </dgm:t>
    </dgm:pt>
    <dgm:pt modelId="{3A7F83CE-53A0-47DA-BE61-9AB67054B7F4}" type="parTrans" cxnId="{145C4855-E954-46D9-AD86-5EA2CECA6B5A}">
      <dgm:prSet/>
      <dgm:spPr/>
      <dgm:t>
        <a:bodyPr/>
        <a:lstStyle/>
        <a:p>
          <a:endParaRPr lang="pt-PT"/>
        </a:p>
      </dgm:t>
    </dgm:pt>
    <dgm:pt modelId="{86D4BBDA-F41A-4F8D-9CC3-1D3A5CFEC5E3}" type="sibTrans" cxnId="{145C4855-E954-46D9-AD86-5EA2CECA6B5A}">
      <dgm:prSet/>
      <dgm:spPr/>
      <dgm:t>
        <a:bodyPr/>
        <a:lstStyle/>
        <a:p>
          <a:endParaRPr lang="pt-PT"/>
        </a:p>
      </dgm:t>
    </dgm:pt>
    <dgm:pt modelId="{9872F18B-885E-44F0-9C02-6B74B31CBD47}">
      <dgm:prSet phldrT="[Texto]" custT="1"/>
      <dgm:spPr>
        <a:solidFill>
          <a:schemeClr val="tx2">
            <a:lumMod val="20000"/>
            <a:lumOff val="80000"/>
            <a:alpha val="89804"/>
          </a:schemeClr>
        </a:solidFill>
        <a:ln>
          <a:solidFill>
            <a:srgbClr val="0070C0"/>
          </a:solidFill>
        </a:ln>
      </dgm:spPr>
      <dgm:t>
        <a:bodyPr anchor="ctr"/>
        <a:lstStyle/>
        <a:p>
          <a:r>
            <a:rPr lang="pt-PT" sz="2000" dirty="0" smtClean="0">
              <a:latin typeface="Arial" panose="020B0604020202020204" pitchFamily="34" charset="0"/>
              <a:cs typeface="Arial" panose="020B0604020202020204" pitchFamily="34" charset="0"/>
            </a:rPr>
            <a:t>Equipas</a:t>
          </a:r>
          <a:endParaRPr lang="pt-PT" sz="2000" dirty="0">
            <a:latin typeface="Arial" panose="020B0604020202020204" pitchFamily="34" charset="0"/>
            <a:cs typeface="Arial" panose="020B0604020202020204" pitchFamily="34" charset="0"/>
          </a:endParaRPr>
        </a:p>
      </dgm:t>
    </dgm:pt>
    <dgm:pt modelId="{D0BE3C5E-8259-4C4F-ABF5-0F677C23EA6A}" type="parTrans" cxnId="{19BDB939-8724-4FC0-A4D5-9FEF66D2EFA8}">
      <dgm:prSet/>
      <dgm:spPr/>
      <dgm:t>
        <a:bodyPr/>
        <a:lstStyle/>
        <a:p>
          <a:endParaRPr lang="pt-PT"/>
        </a:p>
      </dgm:t>
    </dgm:pt>
    <dgm:pt modelId="{512AC627-EA39-44E1-8F97-FF70CE0C620A}" type="sibTrans" cxnId="{19BDB939-8724-4FC0-A4D5-9FEF66D2EFA8}">
      <dgm:prSet/>
      <dgm:spPr/>
      <dgm:t>
        <a:bodyPr/>
        <a:lstStyle/>
        <a:p>
          <a:endParaRPr lang="pt-PT"/>
        </a:p>
      </dgm:t>
    </dgm:pt>
    <dgm:pt modelId="{3EF744FA-D74C-49A6-A67C-E03487BA736D}">
      <dgm:prSet phldrT="[Texto]" custT="1"/>
      <dgm:spPr>
        <a:solidFill>
          <a:schemeClr val="tx2">
            <a:lumMod val="20000"/>
            <a:lumOff val="80000"/>
            <a:alpha val="89804"/>
          </a:schemeClr>
        </a:solidFill>
      </dgm:spPr>
      <dgm:t>
        <a:bodyPr anchor="ctr"/>
        <a:lstStyle/>
        <a:p>
          <a:r>
            <a:rPr lang="pt-PT" sz="2000" dirty="0" smtClean="0">
              <a:latin typeface="Arial" panose="020B0604020202020204" pitchFamily="34" charset="0"/>
              <a:cs typeface="Arial" panose="020B0604020202020204" pitchFamily="34" charset="0"/>
            </a:rPr>
            <a:t>Como</a:t>
          </a:r>
          <a:endParaRPr lang="pt-PT" sz="2000" dirty="0">
            <a:latin typeface="Arial" panose="020B0604020202020204" pitchFamily="34" charset="0"/>
            <a:cs typeface="Arial" panose="020B0604020202020204" pitchFamily="34" charset="0"/>
          </a:endParaRPr>
        </a:p>
      </dgm:t>
    </dgm:pt>
    <dgm:pt modelId="{807F3A1C-2382-44EE-8807-2D8DED17192A}" type="parTrans" cxnId="{82FD6007-89F1-4C09-ADD4-F703DE0606CF}">
      <dgm:prSet/>
      <dgm:spPr/>
      <dgm:t>
        <a:bodyPr/>
        <a:lstStyle/>
        <a:p>
          <a:endParaRPr lang="pt-PT"/>
        </a:p>
      </dgm:t>
    </dgm:pt>
    <dgm:pt modelId="{2CDDCF90-1941-4F23-8FB7-5F82F7AB8D64}" type="sibTrans" cxnId="{82FD6007-89F1-4C09-ADD4-F703DE0606CF}">
      <dgm:prSet/>
      <dgm:spPr/>
      <dgm:t>
        <a:bodyPr/>
        <a:lstStyle/>
        <a:p>
          <a:endParaRPr lang="pt-PT"/>
        </a:p>
      </dgm:t>
    </dgm:pt>
    <dgm:pt modelId="{2AA681D0-BF1E-4EA6-AB39-93F198AAE323}">
      <dgm:prSet phldrT="[Texto]" custT="1"/>
      <dgm:spPr>
        <a:solidFill>
          <a:schemeClr val="tx2">
            <a:lumMod val="20000"/>
            <a:lumOff val="80000"/>
            <a:alpha val="89804"/>
          </a:schemeClr>
        </a:solidFill>
      </dgm:spPr>
      <dgm:t>
        <a:bodyPr anchor="ctr"/>
        <a:lstStyle/>
        <a:p>
          <a:r>
            <a:rPr lang="pt-PT" sz="2000" dirty="0" smtClean="0">
              <a:latin typeface="Arial" panose="020B0604020202020204" pitchFamily="34" charset="0"/>
              <a:cs typeface="Arial" panose="020B0604020202020204" pitchFamily="34" charset="0"/>
            </a:rPr>
            <a:t>Resultados</a:t>
          </a:r>
          <a:endParaRPr lang="pt-PT" sz="2000" dirty="0">
            <a:latin typeface="Arial" panose="020B0604020202020204" pitchFamily="34" charset="0"/>
            <a:cs typeface="Arial" panose="020B0604020202020204" pitchFamily="34" charset="0"/>
          </a:endParaRPr>
        </a:p>
      </dgm:t>
    </dgm:pt>
    <dgm:pt modelId="{3B821CCB-B75F-4C37-958A-EADD3CF11120}" type="parTrans" cxnId="{87E68BA4-D6C0-440C-8357-45ED727070F3}">
      <dgm:prSet/>
      <dgm:spPr/>
      <dgm:t>
        <a:bodyPr/>
        <a:lstStyle/>
        <a:p>
          <a:endParaRPr lang="pt-PT"/>
        </a:p>
      </dgm:t>
    </dgm:pt>
    <dgm:pt modelId="{E958DD3D-8A1A-4D99-B5AB-57C15CBD2B9E}" type="sibTrans" cxnId="{87E68BA4-D6C0-440C-8357-45ED727070F3}">
      <dgm:prSet/>
      <dgm:spPr/>
      <dgm:t>
        <a:bodyPr/>
        <a:lstStyle/>
        <a:p>
          <a:endParaRPr lang="pt-PT"/>
        </a:p>
      </dgm:t>
    </dgm:pt>
    <dgm:pt modelId="{4E34D3D5-2022-4935-A8FA-4BD68D72E1B4}">
      <dgm:prSet phldrT="[Texto]" custT="1"/>
      <dgm:spPr>
        <a:solidFill>
          <a:schemeClr val="tx2">
            <a:lumMod val="20000"/>
            <a:lumOff val="80000"/>
          </a:schemeClr>
        </a:solidFill>
      </dgm:spPr>
      <dgm:t>
        <a:bodyPr lIns="36000" rIns="0" anchor="ctr"/>
        <a:lstStyle/>
        <a:p>
          <a:r>
            <a:rPr lang="pt-PT" sz="2000" dirty="0" smtClean="0">
              <a:solidFill>
                <a:schemeClr val="tx1"/>
              </a:solidFill>
              <a:latin typeface="Arial" panose="020B0604020202020204" pitchFamily="34" charset="0"/>
              <a:cs typeface="Arial" panose="020B0604020202020204" pitchFamily="34" charset="0"/>
            </a:rPr>
            <a:t>Fatores de sucesso e            de constrangimento</a:t>
          </a:r>
          <a:endParaRPr lang="pt-PT" sz="2000" dirty="0">
            <a:solidFill>
              <a:schemeClr val="tx1"/>
            </a:solidFill>
            <a:latin typeface="Arial" panose="020B0604020202020204" pitchFamily="34" charset="0"/>
            <a:cs typeface="Arial" panose="020B0604020202020204" pitchFamily="34" charset="0"/>
          </a:endParaRPr>
        </a:p>
      </dgm:t>
    </dgm:pt>
    <dgm:pt modelId="{4FA5AF8D-3ED6-481A-8A59-68FA086F9451}" type="parTrans" cxnId="{8F63C140-02FF-4D40-A7C5-E94AFD4B6614}">
      <dgm:prSet/>
      <dgm:spPr/>
      <dgm:t>
        <a:bodyPr/>
        <a:lstStyle/>
        <a:p>
          <a:endParaRPr lang="pt-PT"/>
        </a:p>
      </dgm:t>
    </dgm:pt>
    <dgm:pt modelId="{5A1EE038-2158-4922-91D7-203A1DDD342C}" type="sibTrans" cxnId="{8F63C140-02FF-4D40-A7C5-E94AFD4B6614}">
      <dgm:prSet/>
      <dgm:spPr/>
      <dgm:t>
        <a:bodyPr/>
        <a:lstStyle/>
        <a:p>
          <a:endParaRPr lang="pt-PT"/>
        </a:p>
      </dgm:t>
    </dgm:pt>
    <dgm:pt modelId="{B523BA2E-1F73-4E48-9849-DB4F1DA81251}">
      <dgm:prSet phldrT="[Texto]" custT="1"/>
      <dgm:spPr>
        <a:solidFill>
          <a:schemeClr val="tx2">
            <a:lumMod val="20000"/>
            <a:lumOff val="80000"/>
          </a:schemeClr>
        </a:solidFill>
      </dgm:spPr>
      <dgm:t>
        <a:bodyPr lIns="36000" rIns="0" anchor="ctr"/>
        <a:lstStyle/>
        <a:p>
          <a:r>
            <a:rPr lang="pt-PT" sz="2000" dirty="0" smtClean="0">
              <a:solidFill>
                <a:schemeClr val="tx1"/>
              </a:solidFill>
              <a:latin typeface="Arial" panose="020B0604020202020204" pitchFamily="34" charset="0"/>
              <a:cs typeface="Arial" panose="020B0604020202020204" pitchFamily="34" charset="0"/>
            </a:rPr>
            <a:t>Lições aprendidas</a:t>
          </a:r>
          <a:endParaRPr lang="pt-PT" sz="2000" dirty="0">
            <a:solidFill>
              <a:schemeClr val="tx1"/>
            </a:solidFill>
            <a:latin typeface="Arial" panose="020B0604020202020204" pitchFamily="34" charset="0"/>
            <a:cs typeface="Arial" panose="020B0604020202020204" pitchFamily="34" charset="0"/>
          </a:endParaRPr>
        </a:p>
      </dgm:t>
    </dgm:pt>
    <dgm:pt modelId="{1F5B642C-5214-4918-93EC-3CAAE007C496}" type="parTrans" cxnId="{0D99CC30-5F56-4D55-A5B0-A3103AD765F6}">
      <dgm:prSet/>
      <dgm:spPr/>
      <dgm:t>
        <a:bodyPr/>
        <a:lstStyle/>
        <a:p>
          <a:endParaRPr lang="pt-PT"/>
        </a:p>
      </dgm:t>
    </dgm:pt>
    <dgm:pt modelId="{70E3D18E-37FE-42DD-B177-4EC50B9EB884}" type="sibTrans" cxnId="{0D99CC30-5F56-4D55-A5B0-A3103AD765F6}">
      <dgm:prSet/>
      <dgm:spPr/>
      <dgm:t>
        <a:bodyPr/>
        <a:lstStyle/>
        <a:p>
          <a:endParaRPr lang="pt-PT"/>
        </a:p>
      </dgm:t>
    </dgm:pt>
    <dgm:pt modelId="{235971FA-DC82-423F-831A-0FD14EA36411}">
      <dgm:prSet phldrT="[Texto]" custT="1"/>
      <dgm:spPr>
        <a:solidFill>
          <a:schemeClr val="tx2">
            <a:lumMod val="20000"/>
            <a:lumOff val="80000"/>
          </a:schemeClr>
        </a:solidFill>
      </dgm:spPr>
      <dgm:t>
        <a:bodyPr lIns="36000" rIns="0" anchor="ctr"/>
        <a:lstStyle/>
        <a:p>
          <a:r>
            <a:rPr lang="pt-PT" sz="2000" dirty="0" smtClean="0">
              <a:solidFill>
                <a:schemeClr val="tx1"/>
              </a:solidFill>
              <a:latin typeface="Arial" panose="020B0604020202020204" pitchFamily="34" charset="0"/>
              <a:cs typeface="Arial" panose="020B0604020202020204" pitchFamily="34" charset="0"/>
            </a:rPr>
            <a:t>Divulgação</a:t>
          </a:r>
          <a:endParaRPr lang="pt-PT" sz="2000" dirty="0">
            <a:solidFill>
              <a:schemeClr val="tx1"/>
            </a:solidFill>
            <a:latin typeface="Arial" panose="020B0604020202020204" pitchFamily="34" charset="0"/>
            <a:cs typeface="Arial" panose="020B0604020202020204" pitchFamily="34" charset="0"/>
          </a:endParaRPr>
        </a:p>
      </dgm:t>
    </dgm:pt>
    <dgm:pt modelId="{43BDDE6F-C55B-4CD9-A595-5571243C1867}" type="parTrans" cxnId="{1C6F2D17-AFEF-4BFE-AB75-AD2970B32451}">
      <dgm:prSet/>
      <dgm:spPr/>
      <dgm:t>
        <a:bodyPr/>
        <a:lstStyle/>
        <a:p>
          <a:endParaRPr lang="pt-PT"/>
        </a:p>
      </dgm:t>
    </dgm:pt>
    <dgm:pt modelId="{A677BAA8-8433-40E9-8CD9-30A9458C4006}" type="sibTrans" cxnId="{1C6F2D17-AFEF-4BFE-AB75-AD2970B32451}">
      <dgm:prSet/>
      <dgm:spPr/>
      <dgm:t>
        <a:bodyPr/>
        <a:lstStyle/>
        <a:p>
          <a:endParaRPr lang="pt-PT"/>
        </a:p>
      </dgm:t>
    </dgm:pt>
    <dgm:pt modelId="{27267DB0-2279-47C2-864B-41BC5E96CFB1}">
      <dgm:prSet phldrT="[Texto]" custT="1"/>
      <dgm:spPr>
        <a:solidFill>
          <a:schemeClr val="tx2">
            <a:lumMod val="20000"/>
            <a:lumOff val="80000"/>
          </a:schemeClr>
        </a:solidFill>
      </dgm:spPr>
      <dgm:t>
        <a:bodyPr lIns="36000" rIns="0" anchor="ctr"/>
        <a:lstStyle/>
        <a:p>
          <a:r>
            <a:rPr lang="pt-PT" sz="2000" dirty="0" smtClean="0">
              <a:solidFill>
                <a:schemeClr val="tx1"/>
              </a:solidFill>
              <a:latin typeface="Arial" panose="020B0604020202020204" pitchFamily="34" charset="0"/>
              <a:cs typeface="Arial" panose="020B0604020202020204" pitchFamily="34" charset="0"/>
            </a:rPr>
            <a:t>Resultados alcançados</a:t>
          </a:r>
          <a:endParaRPr lang="pt-PT" sz="2000" dirty="0">
            <a:solidFill>
              <a:schemeClr val="tx1"/>
            </a:solidFill>
            <a:latin typeface="Arial" panose="020B0604020202020204" pitchFamily="34" charset="0"/>
            <a:cs typeface="Arial" panose="020B0604020202020204" pitchFamily="34" charset="0"/>
          </a:endParaRPr>
        </a:p>
      </dgm:t>
    </dgm:pt>
    <dgm:pt modelId="{DCF6F284-4343-4C0B-9CE4-3AFE46590623}" type="parTrans" cxnId="{2CD87819-A7D8-4500-9396-5C4A5F03176F}">
      <dgm:prSet/>
      <dgm:spPr/>
      <dgm:t>
        <a:bodyPr/>
        <a:lstStyle/>
        <a:p>
          <a:endParaRPr lang="pt-PT"/>
        </a:p>
      </dgm:t>
    </dgm:pt>
    <dgm:pt modelId="{72882A3F-68F2-427A-B4FF-A1744141CDB1}" type="sibTrans" cxnId="{2CD87819-A7D8-4500-9396-5C4A5F03176F}">
      <dgm:prSet/>
      <dgm:spPr/>
      <dgm:t>
        <a:bodyPr/>
        <a:lstStyle/>
        <a:p>
          <a:endParaRPr lang="pt-PT"/>
        </a:p>
      </dgm:t>
    </dgm:pt>
    <dgm:pt modelId="{CFCB57AE-0C00-4C6C-8CBD-91072C3E48FC}" type="pres">
      <dgm:prSet presAssocID="{1757645B-678D-4D57-9EDA-3E971801D9D8}" presName="cycleMatrixDiagram" presStyleCnt="0">
        <dgm:presLayoutVars>
          <dgm:chMax val="1"/>
          <dgm:dir/>
          <dgm:animLvl val="lvl"/>
          <dgm:resizeHandles val="exact"/>
        </dgm:presLayoutVars>
      </dgm:prSet>
      <dgm:spPr/>
      <dgm:t>
        <a:bodyPr/>
        <a:lstStyle/>
        <a:p>
          <a:endParaRPr lang="pt-PT"/>
        </a:p>
      </dgm:t>
    </dgm:pt>
    <dgm:pt modelId="{52703BDC-BE41-4691-8310-EA981B527B5B}" type="pres">
      <dgm:prSet presAssocID="{1757645B-678D-4D57-9EDA-3E971801D9D8}" presName="children" presStyleCnt="0"/>
      <dgm:spPr/>
    </dgm:pt>
    <dgm:pt modelId="{9F63D5D6-04DF-4039-A7BD-54E7D94C1041}" type="pres">
      <dgm:prSet presAssocID="{1757645B-678D-4D57-9EDA-3E971801D9D8}" presName="child1group" presStyleCnt="0"/>
      <dgm:spPr/>
    </dgm:pt>
    <dgm:pt modelId="{6645EDD0-D96E-4B1E-9EF5-792A6EB01C90}" type="pres">
      <dgm:prSet presAssocID="{1757645B-678D-4D57-9EDA-3E971801D9D8}" presName="child1" presStyleLbl="bgAcc1" presStyleIdx="0" presStyleCnt="4" custScaleX="120814" custLinFactNeighborX="-6909" custLinFactNeighborY="-2997"/>
      <dgm:spPr/>
      <dgm:t>
        <a:bodyPr/>
        <a:lstStyle/>
        <a:p>
          <a:endParaRPr lang="pt-PT"/>
        </a:p>
      </dgm:t>
    </dgm:pt>
    <dgm:pt modelId="{50AE7A11-7ACE-4C69-99BA-0A359273B021}" type="pres">
      <dgm:prSet presAssocID="{1757645B-678D-4D57-9EDA-3E971801D9D8}" presName="child1Text" presStyleLbl="bgAcc1" presStyleIdx="0" presStyleCnt="4">
        <dgm:presLayoutVars>
          <dgm:bulletEnabled val="1"/>
        </dgm:presLayoutVars>
      </dgm:prSet>
      <dgm:spPr/>
      <dgm:t>
        <a:bodyPr/>
        <a:lstStyle/>
        <a:p>
          <a:endParaRPr lang="pt-PT"/>
        </a:p>
      </dgm:t>
    </dgm:pt>
    <dgm:pt modelId="{357606EC-A4BA-4D81-B00D-8780BCB9C108}" type="pres">
      <dgm:prSet presAssocID="{1757645B-678D-4D57-9EDA-3E971801D9D8}" presName="child2group" presStyleCnt="0"/>
      <dgm:spPr/>
    </dgm:pt>
    <dgm:pt modelId="{EBE1FB07-574D-4E9C-9AC1-18A9074D4CB6}" type="pres">
      <dgm:prSet presAssocID="{1757645B-678D-4D57-9EDA-3E971801D9D8}" presName="child2" presStyleLbl="bgAcc1" presStyleIdx="1" presStyleCnt="4" custScaleX="149056" custLinFactNeighborX="28995" custLinFactNeighborY="4244"/>
      <dgm:spPr/>
      <dgm:t>
        <a:bodyPr/>
        <a:lstStyle/>
        <a:p>
          <a:endParaRPr lang="pt-PT"/>
        </a:p>
      </dgm:t>
    </dgm:pt>
    <dgm:pt modelId="{4521C5F6-3672-42DD-89F7-84AC48680962}" type="pres">
      <dgm:prSet presAssocID="{1757645B-678D-4D57-9EDA-3E971801D9D8}" presName="child2Text" presStyleLbl="bgAcc1" presStyleIdx="1" presStyleCnt="4">
        <dgm:presLayoutVars>
          <dgm:bulletEnabled val="1"/>
        </dgm:presLayoutVars>
      </dgm:prSet>
      <dgm:spPr/>
      <dgm:t>
        <a:bodyPr/>
        <a:lstStyle/>
        <a:p>
          <a:endParaRPr lang="pt-PT"/>
        </a:p>
      </dgm:t>
    </dgm:pt>
    <dgm:pt modelId="{1CFEF587-EA3D-4CF3-87C0-718667B1961C}" type="pres">
      <dgm:prSet presAssocID="{1757645B-678D-4D57-9EDA-3E971801D9D8}" presName="child3group" presStyleCnt="0"/>
      <dgm:spPr/>
    </dgm:pt>
    <dgm:pt modelId="{3014B074-C36C-4F30-A3C2-7DE4ABAC4B04}" type="pres">
      <dgm:prSet presAssocID="{1757645B-678D-4D57-9EDA-3E971801D9D8}" presName="child3" presStyleLbl="bgAcc1" presStyleIdx="2" presStyleCnt="4" custScaleX="109981" custLinFactNeighborX="30054" custLinFactNeighborY="-4409"/>
      <dgm:spPr/>
      <dgm:t>
        <a:bodyPr/>
        <a:lstStyle/>
        <a:p>
          <a:endParaRPr lang="pt-PT"/>
        </a:p>
      </dgm:t>
    </dgm:pt>
    <dgm:pt modelId="{DAA709AE-5783-45A1-8A85-66FDDA4CC9D1}" type="pres">
      <dgm:prSet presAssocID="{1757645B-678D-4D57-9EDA-3E971801D9D8}" presName="child3Text" presStyleLbl="bgAcc1" presStyleIdx="2" presStyleCnt="4">
        <dgm:presLayoutVars>
          <dgm:bulletEnabled val="1"/>
        </dgm:presLayoutVars>
      </dgm:prSet>
      <dgm:spPr/>
      <dgm:t>
        <a:bodyPr/>
        <a:lstStyle/>
        <a:p>
          <a:endParaRPr lang="pt-PT"/>
        </a:p>
      </dgm:t>
    </dgm:pt>
    <dgm:pt modelId="{478AA0DF-EA6D-4CA2-ADC1-1CD945269E74}" type="pres">
      <dgm:prSet presAssocID="{1757645B-678D-4D57-9EDA-3E971801D9D8}" presName="child4group" presStyleCnt="0"/>
      <dgm:spPr/>
    </dgm:pt>
    <dgm:pt modelId="{E2A9FBC5-614D-4D90-BEC2-123785913E9D}" type="pres">
      <dgm:prSet presAssocID="{1757645B-678D-4D57-9EDA-3E971801D9D8}" presName="child4" presStyleLbl="bgAcc1" presStyleIdx="3" presStyleCnt="4" custScaleX="218787" custScaleY="139660" custLinFactNeighborX="-23473" custLinFactNeighborY="19577"/>
      <dgm:spPr/>
      <dgm:t>
        <a:bodyPr/>
        <a:lstStyle/>
        <a:p>
          <a:endParaRPr lang="pt-PT"/>
        </a:p>
      </dgm:t>
    </dgm:pt>
    <dgm:pt modelId="{22D39497-020C-4608-B430-ABC7CD4DEDBA}" type="pres">
      <dgm:prSet presAssocID="{1757645B-678D-4D57-9EDA-3E971801D9D8}" presName="child4Text" presStyleLbl="bgAcc1" presStyleIdx="3" presStyleCnt="4">
        <dgm:presLayoutVars>
          <dgm:bulletEnabled val="1"/>
        </dgm:presLayoutVars>
      </dgm:prSet>
      <dgm:spPr/>
      <dgm:t>
        <a:bodyPr/>
        <a:lstStyle/>
        <a:p>
          <a:endParaRPr lang="pt-PT"/>
        </a:p>
      </dgm:t>
    </dgm:pt>
    <dgm:pt modelId="{6A108CC6-BB2F-42EF-88E2-FEA837266957}" type="pres">
      <dgm:prSet presAssocID="{1757645B-678D-4D57-9EDA-3E971801D9D8}" presName="childPlaceholder" presStyleCnt="0"/>
      <dgm:spPr/>
    </dgm:pt>
    <dgm:pt modelId="{F3AA0D4A-06A8-4FDB-8A46-D048EC9273C6}" type="pres">
      <dgm:prSet presAssocID="{1757645B-678D-4D57-9EDA-3E971801D9D8}" presName="circle" presStyleCnt="0"/>
      <dgm:spPr/>
    </dgm:pt>
    <dgm:pt modelId="{204087EB-FEB9-4EC2-92C5-E3FED397F5CE}" type="pres">
      <dgm:prSet presAssocID="{1757645B-678D-4D57-9EDA-3E971801D9D8}" presName="quadrant1" presStyleLbl="node1" presStyleIdx="0" presStyleCnt="4">
        <dgm:presLayoutVars>
          <dgm:chMax val="1"/>
          <dgm:bulletEnabled val="1"/>
        </dgm:presLayoutVars>
      </dgm:prSet>
      <dgm:spPr/>
      <dgm:t>
        <a:bodyPr/>
        <a:lstStyle/>
        <a:p>
          <a:endParaRPr lang="pt-PT"/>
        </a:p>
      </dgm:t>
    </dgm:pt>
    <dgm:pt modelId="{4B5C7E3C-2F5C-4F1F-8032-C94A3E581230}" type="pres">
      <dgm:prSet presAssocID="{1757645B-678D-4D57-9EDA-3E971801D9D8}" presName="quadrant2" presStyleLbl="node1" presStyleIdx="1" presStyleCnt="4">
        <dgm:presLayoutVars>
          <dgm:chMax val="1"/>
          <dgm:bulletEnabled val="1"/>
        </dgm:presLayoutVars>
      </dgm:prSet>
      <dgm:spPr/>
      <dgm:t>
        <a:bodyPr/>
        <a:lstStyle/>
        <a:p>
          <a:endParaRPr lang="pt-PT"/>
        </a:p>
      </dgm:t>
    </dgm:pt>
    <dgm:pt modelId="{5E776271-9D81-4A21-916B-EAF65CEB2B3B}" type="pres">
      <dgm:prSet presAssocID="{1757645B-678D-4D57-9EDA-3E971801D9D8}" presName="quadrant3" presStyleLbl="node1" presStyleIdx="2" presStyleCnt="4">
        <dgm:presLayoutVars>
          <dgm:chMax val="1"/>
          <dgm:bulletEnabled val="1"/>
        </dgm:presLayoutVars>
      </dgm:prSet>
      <dgm:spPr/>
      <dgm:t>
        <a:bodyPr/>
        <a:lstStyle/>
        <a:p>
          <a:endParaRPr lang="pt-PT"/>
        </a:p>
      </dgm:t>
    </dgm:pt>
    <dgm:pt modelId="{3FDD0C7C-16EE-405B-AF8F-654B8564CE52}" type="pres">
      <dgm:prSet presAssocID="{1757645B-678D-4D57-9EDA-3E971801D9D8}" presName="quadrant4" presStyleLbl="node1" presStyleIdx="3" presStyleCnt="4">
        <dgm:presLayoutVars>
          <dgm:chMax val="1"/>
          <dgm:bulletEnabled val="1"/>
        </dgm:presLayoutVars>
      </dgm:prSet>
      <dgm:spPr/>
      <dgm:t>
        <a:bodyPr/>
        <a:lstStyle/>
        <a:p>
          <a:endParaRPr lang="pt-PT"/>
        </a:p>
      </dgm:t>
    </dgm:pt>
    <dgm:pt modelId="{0066C6F6-8846-479F-9838-F7F455EF751E}" type="pres">
      <dgm:prSet presAssocID="{1757645B-678D-4D57-9EDA-3E971801D9D8}" presName="quadrantPlaceholder" presStyleCnt="0"/>
      <dgm:spPr/>
    </dgm:pt>
    <dgm:pt modelId="{C2E798D1-F677-4D6C-AA52-DF24AF64E423}" type="pres">
      <dgm:prSet presAssocID="{1757645B-678D-4D57-9EDA-3E971801D9D8}" presName="center1" presStyleLbl="fgShp" presStyleIdx="0" presStyleCnt="2"/>
      <dgm:spPr>
        <a:solidFill>
          <a:srgbClr val="2C93D2"/>
        </a:solidFill>
      </dgm:spPr>
      <dgm:t>
        <a:bodyPr/>
        <a:lstStyle/>
        <a:p>
          <a:endParaRPr lang="pt-PT"/>
        </a:p>
      </dgm:t>
    </dgm:pt>
    <dgm:pt modelId="{0F8E6BA9-169F-4518-8641-FF785FEDF469}" type="pres">
      <dgm:prSet presAssocID="{1757645B-678D-4D57-9EDA-3E971801D9D8}" presName="center2" presStyleLbl="fgShp" presStyleIdx="1" presStyleCnt="2"/>
      <dgm:spPr>
        <a:solidFill>
          <a:srgbClr val="2C93D2"/>
        </a:solidFill>
      </dgm:spPr>
      <dgm:t>
        <a:bodyPr/>
        <a:lstStyle/>
        <a:p>
          <a:endParaRPr lang="pt-PT"/>
        </a:p>
      </dgm:t>
    </dgm:pt>
  </dgm:ptLst>
  <dgm:cxnLst>
    <dgm:cxn modelId="{AD5A6F5D-4278-4991-948F-BEF666BB3AF3}" type="presOf" srcId="{3EF744FA-D74C-49A6-A67C-E03487BA736D}" destId="{EBE1FB07-574D-4E9C-9AC1-18A9074D4CB6}" srcOrd="0" destOrd="1" presId="urn:microsoft.com/office/officeart/2005/8/layout/cycle4#2"/>
    <dgm:cxn modelId="{446E5A18-4046-4575-BC45-D3F04A510289}" type="presOf" srcId="{2AA681D0-BF1E-4EA6-AB39-93F198AAE323}" destId="{4521C5F6-3672-42DD-89F7-84AC48680962}" srcOrd="1" destOrd="2" presId="urn:microsoft.com/office/officeart/2005/8/layout/cycle4#2"/>
    <dgm:cxn modelId="{82FD6007-89F1-4C09-ADD4-F703DE0606CF}" srcId="{ED92695E-EF4D-49E1-B187-EE242461B8C7}" destId="{3EF744FA-D74C-49A6-A67C-E03487BA736D}" srcOrd="1" destOrd="0" parTransId="{807F3A1C-2382-44EE-8807-2D8DED17192A}" sibTransId="{2CDDCF90-1941-4F23-8FB7-5F82F7AB8D64}"/>
    <dgm:cxn modelId="{6037EB96-42D1-404E-B31C-8D5738E0FE39}" type="presOf" srcId="{846E3999-8249-4DE2-A586-F0D245505A13}" destId="{6645EDD0-D96E-4B1E-9EF5-792A6EB01C90}" srcOrd="0" destOrd="0" presId="urn:microsoft.com/office/officeart/2005/8/layout/cycle4#2"/>
    <dgm:cxn modelId="{63A29A6B-CBFC-48F8-B55D-9EB31DB33B0A}" type="presOf" srcId="{0DB6ACF8-D349-49A7-AC35-26ACCCBAB1B4}" destId="{3FDD0C7C-16EE-405B-AF8F-654B8564CE52}" srcOrd="0" destOrd="0" presId="urn:microsoft.com/office/officeart/2005/8/layout/cycle4#2"/>
    <dgm:cxn modelId="{211F30EF-4B46-4A39-B49B-4D88E9FEA570}" srcId="{1757645B-678D-4D57-9EDA-3E971801D9D8}" destId="{ED92695E-EF4D-49E1-B187-EE242461B8C7}" srcOrd="1" destOrd="0" parTransId="{B5EF7949-411F-4983-9CC6-2BD2BE5062C0}" sibTransId="{CC5692C0-7ED1-4B40-9042-EF671324C598}"/>
    <dgm:cxn modelId="{752ABDE3-7549-41C1-AD76-FA35458B0C61}" type="presOf" srcId="{9872F18B-885E-44F0-9C02-6B74B31CBD47}" destId="{6645EDD0-D96E-4B1E-9EF5-792A6EB01C90}" srcOrd="0" destOrd="1" presId="urn:microsoft.com/office/officeart/2005/8/layout/cycle4#2"/>
    <dgm:cxn modelId="{4DF7C69F-BC1B-491E-9008-B127FA138D5F}" srcId="{1757645B-678D-4D57-9EDA-3E971801D9D8}" destId="{D377230C-CE4C-4AC8-8ECF-CB16543FCB0F}" srcOrd="2" destOrd="0" parTransId="{4F8FBDF6-8462-4733-BFCD-B1BBAEB708C4}" sibTransId="{ECEDD9F4-39D2-49E8-83FC-F3427AEEFBE3}"/>
    <dgm:cxn modelId="{8DF18E8E-A42E-4357-B12C-1B32362E9D39}" type="presOf" srcId="{27267DB0-2279-47C2-864B-41BC5E96CFB1}" destId="{22D39497-020C-4608-B430-ABC7CD4DEDBA}" srcOrd="1" destOrd="4" presId="urn:microsoft.com/office/officeart/2005/8/layout/cycle4#2"/>
    <dgm:cxn modelId="{1C2F4906-48AC-4732-BE15-1EAA567874B3}" type="presOf" srcId="{846E3999-8249-4DE2-A586-F0D245505A13}" destId="{50AE7A11-7ACE-4C69-99BA-0A359273B021}" srcOrd="1" destOrd="0" presId="urn:microsoft.com/office/officeart/2005/8/layout/cycle4#2"/>
    <dgm:cxn modelId="{830269FF-43EF-43D3-A159-3EFE8E0C8132}" type="presOf" srcId="{9872F18B-885E-44F0-9C02-6B74B31CBD47}" destId="{50AE7A11-7ACE-4C69-99BA-0A359273B021}" srcOrd="1" destOrd="1" presId="urn:microsoft.com/office/officeart/2005/8/layout/cycle4#2"/>
    <dgm:cxn modelId="{9BE2CD98-E221-4D9B-A96B-9826FD21360E}" type="presOf" srcId="{B523BA2E-1F73-4E48-9849-DB4F1DA81251}" destId="{E2A9FBC5-614D-4D90-BEC2-123785913E9D}" srcOrd="0" destOrd="3" presId="urn:microsoft.com/office/officeart/2005/8/layout/cycle4#2"/>
    <dgm:cxn modelId="{A411F261-2DED-4E5A-BC54-543DB213296C}" type="presOf" srcId="{22F47E85-414F-492B-B921-EC721D0B49FD}" destId="{22D39497-020C-4608-B430-ABC7CD4DEDBA}" srcOrd="1" destOrd="0" presId="urn:microsoft.com/office/officeart/2005/8/layout/cycle4#2"/>
    <dgm:cxn modelId="{D1233627-027F-42DF-A0C6-D3F3C1402D8D}" type="presOf" srcId="{ED92695E-EF4D-49E1-B187-EE242461B8C7}" destId="{4B5C7E3C-2F5C-4F1F-8032-C94A3E581230}" srcOrd="0" destOrd="0" presId="urn:microsoft.com/office/officeart/2005/8/layout/cycle4#2"/>
    <dgm:cxn modelId="{D8B5AE3C-1EA6-43C0-8209-6D67B68C44EB}" type="presOf" srcId="{843BD49D-7D28-4803-9EA2-CFA38184B1AF}" destId="{204087EB-FEB9-4EC2-92C5-E3FED397F5CE}" srcOrd="0" destOrd="0" presId="urn:microsoft.com/office/officeart/2005/8/layout/cycle4#2"/>
    <dgm:cxn modelId="{87E68BA4-D6C0-440C-8357-45ED727070F3}" srcId="{ED92695E-EF4D-49E1-B187-EE242461B8C7}" destId="{2AA681D0-BF1E-4EA6-AB39-93F198AAE323}" srcOrd="2" destOrd="0" parTransId="{3B821CCB-B75F-4C37-958A-EADD3CF11120}" sibTransId="{E958DD3D-8A1A-4D99-B5AB-57C15CBD2B9E}"/>
    <dgm:cxn modelId="{C4501171-6F66-465E-9002-59AD1B2FCAB0}" type="presOf" srcId="{235971FA-DC82-423F-831A-0FD14EA36411}" destId="{22D39497-020C-4608-B430-ABC7CD4DEDBA}" srcOrd="1" destOrd="1" presId="urn:microsoft.com/office/officeart/2005/8/layout/cycle4#2"/>
    <dgm:cxn modelId="{8FC38B8B-C168-4664-AB46-6400CE77B2D6}" type="presOf" srcId="{CEC3806A-7ACF-4484-89E1-CCBD114D506C}" destId="{EBE1FB07-574D-4E9C-9AC1-18A9074D4CB6}" srcOrd="0" destOrd="0" presId="urn:microsoft.com/office/officeart/2005/8/layout/cycle4#2"/>
    <dgm:cxn modelId="{F06DA02D-481D-4D3B-90CF-51F42EA088F9}" type="presOf" srcId="{D377230C-CE4C-4AC8-8ECF-CB16543FCB0F}" destId="{5E776271-9D81-4A21-916B-EAF65CEB2B3B}" srcOrd="0" destOrd="0" presId="urn:microsoft.com/office/officeart/2005/8/layout/cycle4#2"/>
    <dgm:cxn modelId="{7B14B294-3E36-4FE6-B312-3EF6A2EB8322}" srcId="{843BD49D-7D28-4803-9EA2-CFA38184B1AF}" destId="{846E3999-8249-4DE2-A586-F0D245505A13}" srcOrd="0" destOrd="0" parTransId="{1C9F4BC5-4D90-4313-A32B-A80926DF4E2C}" sibTransId="{88E4B1C8-C479-4B24-9F70-8662BF85997E}"/>
    <dgm:cxn modelId="{8F5223A5-0882-4D2A-BE9B-78FCE06EE679}" srcId="{1757645B-678D-4D57-9EDA-3E971801D9D8}" destId="{0DB6ACF8-D349-49A7-AC35-26ACCCBAB1B4}" srcOrd="3" destOrd="0" parTransId="{23B1D4FC-AD90-4C16-96CD-2FFEE263EEFB}" sibTransId="{08526FD7-A913-4C5B-B1B0-2642DCD03EA9}"/>
    <dgm:cxn modelId="{145C4855-E954-46D9-AD86-5EA2CECA6B5A}" srcId="{0DB6ACF8-D349-49A7-AC35-26ACCCBAB1B4}" destId="{22F47E85-414F-492B-B921-EC721D0B49FD}" srcOrd="0" destOrd="0" parTransId="{3A7F83CE-53A0-47DA-BE61-9AB67054B7F4}" sibTransId="{86D4BBDA-F41A-4F8D-9CC3-1D3A5CFEC5E3}"/>
    <dgm:cxn modelId="{93F6DF36-CBA6-438D-B431-D02E61693F0D}" type="presOf" srcId="{27267DB0-2279-47C2-864B-41BC5E96CFB1}" destId="{E2A9FBC5-614D-4D90-BEC2-123785913E9D}" srcOrd="0" destOrd="4" presId="urn:microsoft.com/office/officeart/2005/8/layout/cycle4#2"/>
    <dgm:cxn modelId="{B3C071C4-E1AC-4B23-90FF-F352BB44F6D8}" srcId="{ED92695E-EF4D-49E1-B187-EE242461B8C7}" destId="{CEC3806A-7ACF-4484-89E1-CCBD114D506C}" srcOrd="0" destOrd="0" parTransId="{0C8BF978-A6BF-4E41-B4BD-A89A3C3762DD}" sibTransId="{0C78D1EC-1DD2-4981-92EA-A382FC1B3459}"/>
    <dgm:cxn modelId="{8F63C140-02FF-4D40-A7C5-E94AFD4B6614}" srcId="{0DB6ACF8-D349-49A7-AC35-26ACCCBAB1B4}" destId="{4E34D3D5-2022-4935-A8FA-4BD68D72E1B4}" srcOrd="2" destOrd="0" parTransId="{4FA5AF8D-3ED6-481A-8A59-68FA086F9451}" sibTransId="{5A1EE038-2158-4922-91D7-203A1DDD342C}"/>
    <dgm:cxn modelId="{93E5326E-F269-46DC-9098-AD08F5600BBA}" type="presOf" srcId="{22F47E85-414F-492B-B921-EC721D0B49FD}" destId="{E2A9FBC5-614D-4D90-BEC2-123785913E9D}" srcOrd="0" destOrd="0" presId="urn:microsoft.com/office/officeart/2005/8/layout/cycle4#2"/>
    <dgm:cxn modelId="{36B1BEF4-1651-4CC2-B568-6C5275609DF4}" type="presOf" srcId="{B523BA2E-1F73-4E48-9849-DB4F1DA81251}" destId="{22D39497-020C-4608-B430-ABC7CD4DEDBA}" srcOrd="1" destOrd="3" presId="urn:microsoft.com/office/officeart/2005/8/layout/cycle4#2"/>
    <dgm:cxn modelId="{2CD87819-A7D8-4500-9396-5C4A5F03176F}" srcId="{0DB6ACF8-D349-49A7-AC35-26ACCCBAB1B4}" destId="{27267DB0-2279-47C2-864B-41BC5E96CFB1}" srcOrd="4" destOrd="0" parTransId="{DCF6F284-4343-4C0B-9CE4-3AFE46590623}" sibTransId="{72882A3F-68F2-427A-B4FF-A1744141CDB1}"/>
    <dgm:cxn modelId="{BE447B47-9771-42D3-85C1-CF30D4DAC7F0}" type="presOf" srcId="{39079F8E-1DBA-4BC3-8A48-09BDCA212AF6}" destId="{DAA709AE-5783-45A1-8A85-66FDDA4CC9D1}" srcOrd="1" destOrd="0" presId="urn:microsoft.com/office/officeart/2005/8/layout/cycle4#2"/>
    <dgm:cxn modelId="{2055B9A3-2860-4F93-8916-C534D69CD559}" type="presOf" srcId="{4E34D3D5-2022-4935-A8FA-4BD68D72E1B4}" destId="{E2A9FBC5-614D-4D90-BEC2-123785913E9D}" srcOrd="0" destOrd="2" presId="urn:microsoft.com/office/officeart/2005/8/layout/cycle4#2"/>
    <dgm:cxn modelId="{1DBFF6FA-9DBB-4443-9331-9C1ABEF5327B}" type="presOf" srcId="{2AA681D0-BF1E-4EA6-AB39-93F198AAE323}" destId="{EBE1FB07-574D-4E9C-9AC1-18A9074D4CB6}" srcOrd="0" destOrd="2" presId="urn:microsoft.com/office/officeart/2005/8/layout/cycle4#2"/>
    <dgm:cxn modelId="{1C6F2D17-AFEF-4BFE-AB75-AD2970B32451}" srcId="{0DB6ACF8-D349-49A7-AC35-26ACCCBAB1B4}" destId="{235971FA-DC82-423F-831A-0FD14EA36411}" srcOrd="1" destOrd="0" parTransId="{43BDDE6F-C55B-4CD9-A595-5571243C1867}" sibTransId="{A677BAA8-8433-40E9-8CD9-30A9458C4006}"/>
    <dgm:cxn modelId="{10602410-8094-4585-8321-DC4A7130F494}" srcId="{D377230C-CE4C-4AC8-8ECF-CB16543FCB0F}" destId="{39079F8E-1DBA-4BC3-8A48-09BDCA212AF6}" srcOrd="0" destOrd="0" parTransId="{660AB80E-31AB-4F92-B5F7-B0AEE8A25A43}" sibTransId="{4A0DC214-34C7-49E7-9DC5-DA27FB371B08}"/>
    <dgm:cxn modelId="{72B5A880-3E63-4D4F-B78A-5ED6F2180605}" type="presOf" srcId="{CEC3806A-7ACF-4484-89E1-CCBD114D506C}" destId="{4521C5F6-3672-42DD-89F7-84AC48680962}" srcOrd="1" destOrd="0" presId="urn:microsoft.com/office/officeart/2005/8/layout/cycle4#2"/>
    <dgm:cxn modelId="{19BDB939-8724-4FC0-A4D5-9FEF66D2EFA8}" srcId="{843BD49D-7D28-4803-9EA2-CFA38184B1AF}" destId="{9872F18B-885E-44F0-9C02-6B74B31CBD47}" srcOrd="1" destOrd="0" parTransId="{D0BE3C5E-8259-4C4F-ABF5-0F677C23EA6A}" sibTransId="{512AC627-EA39-44E1-8F97-FF70CE0C620A}"/>
    <dgm:cxn modelId="{A5010B94-2BA6-4B41-9948-CF0B8CE2EB87}" type="presOf" srcId="{235971FA-DC82-423F-831A-0FD14EA36411}" destId="{E2A9FBC5-614D-4D90-BEC2-123785913E9D}" srcOrd="0" destOrd="1" presId="urn:microsoft.com/office/officeart/2005/8/layout/cycle4#2"/>
    <dgm:cxn modelId="{F29FC822-B1A7-4A48-9C5F-F81710ECA102}" type="presOf" srcId="{39079F8E-1DBA-4BC3-8A48-09BDCA212AF6}" destId="{3014B074-C36C-4F30-A3C2-7DE4ABAC4B04}" srcOrd="0" destOrd="0" presId="urn:microsoft.com/office/officeart/2005/8/layout/cycle4#2"/>
    <dgm:cxn modelId="{17A6F17E-EBE0-4967-A7FE-CCF7C59208C5}" type="presOf" srcId="{3EF744FA-D74C-49A6-A67C-E03487BA736D}" destId="{4521C5F6-3672-42DD-89F7-84AC48680962}" srcOrd="1" destOrd="1" presId="urn:microsoft.com/office/officeart/2005/8/layout/cycle4#2"/>
    <dgm:cxn modelId="{1E617146-804E-41D5-B9F5-A9E2EF5CFB0F}" srcId="{1757645B-678D-4D57-9EDA-3E971801D9D8}" destId="{843BD49D-7D28-4803-9EA2-CFA38184B1AF}" srcOrd="0" destOrd="0" parTransId="{AC9DAA00-18F9-467E-B65D-5A48030D5577}" sibTransId="{0F568E53-DB0A-454B-906F-3DA099B42E87}"/>
    <dgm:cxn modelId="{9ACFAB0E-8C26-47A6-95D7-306F5F091254}" type="presOf" srcId="{1757645B-678D-4D57-9EDA-3E971801D9D8}" destId="{CFCB57AE-0C00-4C6C-8CBD-91072C3E48FC}" srcOrd="0" destOrd="0" presId="urn:microsoft.com/office/officeart/2005/8/layout/cycle4#2"/>
    <dgm:cxn modelId="{0D99CC30-5F56-4D55-A5B0-A3103AD765F6}" srcId="{0DB6ACF8-D349-49A7-AC35-26ACCCBAB1B4}" destId="{B523BA2E-1F73-4E48-9849-DB4F1DA81251}" srcOrd="3" destOrd="0" parTransId="{1F5B642C-5214-4918-93EC-3CAAE007C496}" sibTransId="{70E3D18E-37FE-42DD-B177-4EC50B9EB884}"/>
    <dgm:cxn modelId="{5ED5E60B-FEA2-40CF-BED1-57B4EF42FF5F}" type="presOf" srcId="{4E34D3D5-2022-4935-A8FA-4BD68D72E1B4}" destId="{22D39497-020C-4608-B430-ABC7CD4DEDBA}" srcOrd="1" destOrd="2" presId="urn:microsoft.com/office/officeart/2005/8/layout/cycle4#2"/>
    <dgm:cxn modelId="{A847B6D0-8205-4542-81F5-53D12E5DD30E}" type="presParOf" srcId="{CFCB57AE-0C00-4C6C-8CBD-91072C3E48FC}" destId="{52703BDC-BE41-4691-8310-EA981B527B5B}" srcOrd="0" destOrd="0" presId="urn:microsoft.com/office/officeart/2005/8/layout/cycle4#2"/>
    <dgm:cxn modelId="{B6E04F63-93F1-4F80-B485-535223F625B9}" type="presParOf" srcId="{52703BDC-BE41-4691-8310-EA981B527B5B}" destId="{9F63D5D6-04DF-4039-A7BD-54E7D94C1041}" srcOrd="0" destOrd="0" presId="urn:microsoft.com/office/officeart/2005/8/layout/cycle4#2"/>
    <dgm:cxn modelId="{2D92D6D4-2E11-45C2-8C29-9D138EAC6E5E}" type="presParOf" srcId="{9F63D5D6-04DF-4039-A7BD-54E7D94C1041}" destId="{6645EDD0-D96E-4B1E-9EF5-792A6EB01C90}" srcOrd="0" destOrd="0" presId="urn:microsoft.com/office/officeart/2005/8/layout/cycle4#2"/>
    <dgm:cxn modelId="{47AC082D-9F46-40D6-A8E7-F32678D43C21}" type="presParOf" srcId="{9F63D5D6-04DF-4039-A7BD-54E7D94C1041}" destId="{50AE7A11-7ACE-4C69-99BA-0A359273B021}" srcOrd="1" destOrd="0" presId="urn:microsoft.com/office/officeart/2005/8/layout/cycle4#2"/>
    <dgm:cxn modelId="{F633274C-0DDC-4A3A-8494-EAFA440CD98C}" type="presParOf" srcId="{52703BDC-BE41-4691-8310-EA981B527B5B}" destId="{357606EC-A4BA-4D81-B00D-8780BCB9C108}" srcOrd="1" destOrd="0" presId="urn:microsoft.com/office/officeart/2005/8/layout/cycle4#2"/>
    <dgm:cxn modelId="{1C92F064-4483-4791-AAA8-69A30C2F7196}" type="presParOf" srcId="{357606EC-A4BA-4D81-B00D-8780BCB9C108}" destId="{EBE1FB07-574D-4E9C-9AC1-18A9074D4CB6}" srcOrd="0" destOrd="0" presId="urn:microsoft.com/office/officeart/2005/8/layout/cycle4#2"/>
    <dgm:cxn modelId="{361A3DE8-BFB1-4817-8D92-F8DBCE435EDA}" type="presParOf" srcId="{357606EC-A4BA-4D81-B00D-8780BCB9C108}" destId="{4521C5F6-3672-42DD-89F7-84AC48680962}" srcOrd="1" destOrd="0" presId="urn:microsoft.com/office/officeart/2005/8/layout/cycle4#2"/>
    <dgm:cxn modelId="{12FD09A1-39C6-4F09-9605-EB1ECD7A7877}" type="presParOf" srcId="{52703BDC-BE41-4691-8310-EA981B527B5B}" destId="{1CFEF587-EA3D-4CF3-87C0-718667B1961C}" srcOrd="2" destOrd="0" presId="urn:microsoft.com/office/officeart/2005/8/layout/cycle4#2"/>
    <dgm:cxn modelId="{7461A107-66ED-41AE-86E6-9A43F6D76C05}" type="presParOf" srcId="{1CFEF587-EA3D-4CF3-87C0-718667B1961C}" destId="{3014B074-C36C-4F30-A3C2-7DE4ABAC4B04}" srcOrd="0" destOrd="0" presId="urn:microsoft.com/office/officeart/2005/8/layout/cycle4#2"/>
    <dgm:cxn modelId="{08C03CA0-AB2D-4DF8-815D-3DE83028D15F}" type="presParOf" srcId="{1CFEF587-EA3D-4CF3-87C0-718667B1961C}" destId="{DAA709AE-5783-45A1-8A85-66FDDA4CC9D1}" srcOrd="1" destOrd="0" presId="urn:microsoft.com/office/officeart/2005/8/layout/cycle4#2"/>
    <dgm:cxn modelId="{D6AEE401-3DF7-4888-A762-B7946B6B0091}" type="presParOf" srcId="{52703BDC-BE41-4691-8310-EA981B527B5B}" destId="{478AA0DF-EA6D-4CA2-ADC1-1CD945269E74}" srcOrd="3" destOrd="0" presId="urn:microsoft.com/office/officeart/2005/8/layout/cycle4#2"/>
    <dgm:cxn modelId="{397AA5CB-C172-43CC-86AE-7743A6636E05}" type="presParOf" srcId="{478AA0DF-EA6D-4CA2-ADC1-1CD945269E74}" destId="{E2A9FBC5-614D-4D90-BEC2-123785913E9D}" srcOrd="0" destOrd="0" presId="urn:microsoft.com/office/officeart/2005/8/layout/cycle4#2"/>
    <dgm:cxn modelId="{677A46DC-6F59-46D5-BEE7-171E7DAB94FC}" type="presParOf" srcId="{478AA0DF-EA6D-4CA2-ADC1-1CD945269E74}" destId="{22D39497-020C-4608-B430-ABC7CD4DEDBA}" srcOrd="1" destOrd="0" presId="urn:microsoft.com/office/officeart/2005/8/layout/cycle4#2"/>
    <dgm:cxn modelId="{34ABCD92-61CC-4D11-A822-ACE2BDA1B684}" type="presParOf" srcId="{52703BDC-BE41-4691-8310-EA981B527B5B}" destId="{6A108CC6-BB2F-42EF-88E2-FEA837266957}" srcOrd="4" destOrd="0" presId="urn:microsoft.com/office/officeart/2005/8/layout/cycle4#2"/>
    <dgm:cxn modelId="{E3973272-B16D-4A4E-9CFD-1657A270280E}" type="presParOf" srcId="{CFCB57AE-0C00-4C6C-8CBD-91072C3E48FC}" destId="{F3AA0D4A-06A8-4FDB-8A46-D048EC9273C6}" srcOrd="1" destOrd="0" presId="urn:microsoft.com/office/officeart/2005/8/layout/cycle4#2"/>
    <dgm:cxn modelId="{D4337A23-FEA2-437E-B7DC-2ECCFD5A39C6}" type="presParOf" srcId="{F3AA0D4A-06A8-4FDB-8A46-D048EC9273C6}" destId="{204087EB-FEB9-4EC2-92C5-E3FED397F5CE}" srcOrd="0" destOrd="0" presId="urn:microsoft.com/office/officeart/2005/8/layout/cycle4#2"/>
    <dgm:cxn modelId="{0296A95C-70D1-474B-A3D4-93B17378FE1C}" type="presParOf" srcId="{F3AA0D4A-06A8-4FDB-8A46-D048EC9273C6}" destId="{4B5C7E3C-2F5C-4F1F-8032-C94A3E581230}" srcOrd="1" destOrd="0" presId="urn:microsoft.com/office/officeart/2005/8/layout/cycle4#2"/>
    <dgm:cxn modelId="{C72FADD7-E6D6-4AE9-9A47-97A2F4701A6C}" type="presParOf" srcId="{F3AA0D4A-06A8-4FDB-8A46-D048EC9273C6}" destId="{5E776271-9D81-4A21-916B-EAF65CEB2B3B}" srcOrd="2" destOrd="0" presId="urn:microsoft.com/office/officeart/2005/8/layout/cycle4#2"/>
    <dgm:cxn modelId="{D99DB826-9DEB-43C5-9B2F-493EDEAF0B51}" type="presParOf" srcId="{F3AA0D4A-06A8-4FDB-8A46-D048EC9273C6}" destId="{3FDD0C7C-16EE-405B-AF8F-654B8564CE52}" srcOrd="3" destOrd="0" presId="urn:microsoft.com/office/officeart/2005/8/layout/cycle4#2"/>
    <dgm:cxn modelId="{587DC3EE-5F8E-41B3-BCF9-840FDBED2602}" type="presParOf" srcId="{F3AA0D4A-06A8-4FDB-8A46-D048EC9273C6}" destId="{0066C6F6-8846-479F-9838-F7F455EF751E}" srcOrd="4" destOrd="0" presId="urn:microsoft.com/office/officeart/2005/8/layout/cycle4#2"/>
    <dgm:cxn modelId="{44DA57C7-5FE7-4BFC-8BBB-49C97933E75A}" type="presParOf" srcId="{CFCB57AE-0C00-4C6C-8CBD-91072C3E48FC}" destId="{C2E798D1-F677-4D6C-AA52-DF24AF64E423}" srcOrd="2" destOrd="0" presId="urn:microsoft.com/office/officeart/2005/8/layout/cycle4#2"/>
    <dgm:cxn modelId="{AA6B05CD-5658-4577-A3FC-EB159D48F953}" type="presParOf" srcId="{CFCB57AE-0C00-4C6C-8CBD-91072C3E48FC}" destId="{0F8E6BA9-169F-4518-8641-FF785FEDF469}" srcOrd="3" destOrd="0" presId="urn:microsoft.com/office/officeart/2005/8/layout/cycle4#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E0FE432-667C-49B6-9C26-1C6888A89D40}"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pt-PT"/>
        </a:p>
      </dgm:t>
    </dgm:pt>
    <dgm:pt modelId="{1974BF2B-2A55-417F-B815-BC4A5DC674C9}">
      <dgm:prSet phldrT="[Texto]" custT="1"/>
      <dgm:spPr>
        <a:solidFill>
          <a:schemeClr val="tx2">
            <a:lumMod val="20000"/>
            <a:lumOff val="80000"/>
          </a:schemeClr>
        </a:solidFill>
        <a:ln>
          <a:solidFill>
            <a:srgbClr val="0070C0"/>
          </a:solidFill>
        </a:ln>
      </dgm:spPr>
      <dgm:t>
        <a:bodyPr/>
        <a:lstStyle/>
        <a:p>
          <a:pPr>
            <a:lnSpc>
              <a:spcPct val="150000"/>
            </a:lnSpc>
          </a:pPr>
          <a:r>
            <a:rPr lang="pt-PT" sz="2800" dirty="0" smtClean="0">
              <a:solidFill>
                <a:schemeClr val="tx1"/>
              </a:solidFill>
              <a:latin typeface="Arial" panose="020B0604020202020204" pitchFamily="34" charset="0"/>
              <a:cs typeface="Arial" panose="020B0604020202020204" pitchFamily="34" charset="0"/>
            </a:rPr>
            <a:t>“Não é no silêncio que os homens se fazem, mas na palavra, no trabalho, </a:t>
          </a:r>
        </a:p>
        <a:p>
          <a:pPr>
            <a:lnSpc>
              <a:spcPct val="150000"/>
            </a:lnSpc>
          </a:pPr>
          <a:r>
            <a:rPr lang="pt-PT" sz="2800" b="1" dirty="0" smtClean="0">
              <a:solidFill>
                <a:schemeClr val="tx1"/>
              </a:solidFill>
              <a:latin typeface="Arial" panose="020B0604020202020204" pitchFamily="34" charset="0"/>
              <a:cs typeface="Arial" panose="020B0604020202020204" pitchFamily="34" charset="0"/>
            </a:rPr>
            <a:t>na ação-reflexão</a:t>
          </a:r>
          <a:r>
            <a:rPr lang="pt-PT" sz="2800" dirty="0" smtClean="0">
              <a:solidFill>
                <a:schemeClr val="tx1"/>
              </a:solidFill>
              <a:latin typeface="Arial" panose="020B0604020202020204" pitchFamily="34" charset="0"/>
              <a:cs typeface="Arial" panose="020B0604020202020204" pitchFamily="34" charset="0"/>
            </a:rPr>
            <a:t>” </a:t>
          </a:r>
        </a:p>
        <a:p>
          <a:pPr>
            <a:lnSpc>
              <a:spcPct val="150000"/>
            </a:lnSpc>
          </a:pPr>
          <a:r>
            <a:rPr lang="pt-PT" sz="2000" i="1" dirty="0" smtClean="0">
              <a:solidFill>
                <a:schemeClr val="tx1"/>
              </a:solidFill>
              <a:latin typeface="Arial" panose="020B0604020202020204" pitchFamily="34" charset="0"/>
              <a:cs typeface="Arial" panose="020B0604020202020204" pitchFamily="34" charset="0"/>
            </a:rPr>
            <a:t>Paulo Freire</a:t>
          </a:r>
          <a:endParaRPr lang="pt-PT" sz="2000" dirty="0">
            <a:solidFill>
              <a:schemeClr val="tx1"/>
            </a:solidFill>
          </a:endParaRPr>
        </a:p>
      </dgm:t>
    </dgm:pt>
    <dgm:pt modelId="{8FE2C278-DB34-4E29-8271-37F443147791}" type="parTrans" cxnId="{0F350921-F7C6-4CAD-B766-D1C1FE53B246}">
      <dgm:prSet/>
      <dgm:spPr/>
      <dgm:t>
        <a:bodyPr/>
        <a:lstStyle/>
        <a:p>
          <a:endParaRPr lang="pt-PT"/>
        </a:p>
      </dgm:t>
    </dgm:pt>
    <dgm:pt modelId="{F2970F66-2653-4267-B201-1799C3C73D95}" type="sibTrans" cxnId="{0F350921-F7C6-4CAD-B766-D1C1FE53B246}">
      <dgm:prSet/>
      <dgm:spPr/>
      <dgm:t>
        <a:bodyPr/>
        <a:lstStyle/>
        <a:p>
          <a:endParaRPr lang="pt-PT"/>
        </a:p>
      </dgm:t>
    </dgm:pt>
    <dgm:pt modelId="{5E01C860-2E53-401A-B160-290E78D83842}" type="pres">
      <dgm:prSet presAssocID="{3E0FE432-667C-49B6-9C26-1C6888A89D40}" presName="cycle" presStyleCnt="0">
        <dgm:presLayoutVars>
          <dgm:chMax val="1"/>
          <dgm:dir/>
          <dgm:animLvl val="ctr"/>
          <dgm:resizeHandles val="exact"/>
        </dgm:presLayoutVars>
      </dgm:prSet>
      <dgm:spPr/>
      <dgm:t>
        <a:bodyPr/>
        <a:lstStyle/>
        <a:p>
          <a:endParaRPr lang="pt-PT"/>
        </a:p>
      </dgm:t>
    </dgm:pt>
    <dgm:pt modelId="{632EC1EB-143A-4028-926D-E79C0375EA4E}" type="pres">
      <dgm:prSet presAssocID="{1974BF2B-2A55-417F-B815-BC4A5DC674C9}" presName="centerShape" presStyleLbl="node0" presStyleIdx="0" presStyleCnt="1" custScaleX="128331" custScaleY="83086" custLinFactNeighborX="-1415" custLinFactNeighborY="-397"/>
      <dgm:spPr/>
      <dgm:t>
        <a:bodyPr/>
        <a:lstStyle/>
        <a:p>
          <a:endParaRPr lang="pt-PT"/>
        </a:p>
      </dgm:t>
    </dgm:pt>
  </dgm:ptLst>
  <dgm:cxnLst>
    <dgm:cxn modelId="{70154FD8-BB58-4519-B377-8213382D70BD}" type="presOf" srcId="{1974BF2B-2A55-417F-B815-BC4A5DC674C9}" destId="{632EC1EB-143A-4028-926D-E79C0375EA4E}" srcOrd="0" destOrd="0" presId="urn:microsoft.com/office/officeart/2005/8/layout/radial4"/>
    <dgm:cxn modelId="{0F350921-F7C6-4CAD-B766-D1C1FE53B246}" srcId="{3E0FE432-667C-49B6-9C26-1C6888A89D40}" destId="{1974BF2B-2A55-417F-B815-BC4A5DC674C9}" srcOrd="0" destOrd="0" parTransId="{8FE2C278-DB34-4E29-8271-37F443147791}" sibTransId="{F2970F66-2653-4267-B201-1799C3C73D95}"/>
    <dgm:cxn modelId="{6B6019D1-CE42-4C66-85B6-8733E1D00EBD}" type="presOf" srcId="{3E0FE432-667C-49B6-9C26-1C6888A89D40}" destId="{5E01C860-2E53-401A-B160-290E78D83842}" srcOrd="0" destOrd="0" presId="urn:microsoft.com/office/officeart/2005/8/layout/radial4"/>
    <dgm:cxn modelId="{38EF19D9-D4CE-40D9-AB67-88B861C507DE}" type="presParOf" srcId="{5E01C860-2E53-401A-B160-290E78D83842}" destId="{632EC1EB-143A-4028-926D-E79C0375EA4E}" srcOrd="0" destOrd="0" presId="urn:microsoft.com/office/officeart/2005/8/layout/radial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A0C0948-546F-4011-AB84-0964B05E0095}">
      <dsp:nvSpPr>
        <dsp:cNvPr id="0" name=""/>
        <dsp:cNvSpPr/>
      </dsp:nvSpPr>
      <dsp:spPr>
        <a:xfrm>
          <a:off x="1870" y="1720280"/>
          <a:ext cx="2278675" cy="911470"/>
        </a:xfrm>
        <a:prstGeom prst="chevron">
          <a:avLst/>
        </a:prstGeom>
        <a:solidFill>
          <a:schemeClr val="accent5"/>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5"/>
        </a:fillRef>
        <a:effectRef idx="1">
          <a:schemeClr val="accent5"/>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pt-PT" sz="2400" kern="1200" dirty="0" smtClean="0">
              <a:solidFill>
                <a:schemeClr val="bg1"/>
              </a:solidFill>
              <a:latin typeface="Arial" panose="020B0604020202020204" pitchFamily="34" charset="0"/>
              <a:cs typeface="Arial" panose="020B0604020202020204" pitchFamily="34" charset="0"/>
            </a:rPr>
            <a:t>Medir</a:t>
          </a:r>
          <a:endParaRPr lang="pt-PT" sz="2400" kern="1200" dirty="0">
            <a:solidFill>
              <a:schemeClr val="bg1"/>
            </a:solidFill>
            <a:latin typeface="Arial" panose="020B0604020202020204" pitchFamily="34" charset="0"/>
            <a:cs typeface="Arial" panose="020B0604020202020204" pitchFamily="34" charset="0"/>
          </a:endParaRPr>
        </a:p>
      </dsp:txBody>
      <dsp:txXfrm>
        <a:off x="1870" y="1720280"/>
        <a:ext cx="2278675" cy="911470"/>
      </dsp:txXfrm>
    </dsp:sp>
    <dsp:sp modelId="{49748E60-8BA3-42E8-870D-F0E15398722F}">
      <dsp:nvSpPr>
        <dsp:cNvPr id="0" name=""/>
        <dsp:cNvSpPr/>
      </dsp:nvSpPr>
      <dsp:spPr>
        <a:xfrm>
          <a:off x="2052678" y="1720280"/>
          <a:ext cx="2278675" cy="911470"/>
        </a:xfrm>
        <a:prstGeom prst="chevron">
          <a:avLst/>
        </a:prstGeom>
        <a:solidFill>
          <a:schemeClr val="accent5"/>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5"/>
        </a:fillRef>
        <a:effectRef idx="1">
          <a:schemeClr val="accent5"/>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pt-PT" sz="2400" kern="1200" dirty="0" smtClean="0">
              <a:latin typeface="Arial" panose="020B0604020202020204" pitchFamily="34" charset="0"/>
              <a:cs typeface="Arial" panose="020B0604020202020204" pitchFamily="34" charset="0"/>
            </a:rPr>
            <a:t>Decidir</a:t>
          </a:r>
          <a:endParaRPr lang="pt-PT" sz="2400" kern="1200" dirty="0">
            <a:latin typeface="Arial" panose="020B0604020202020204" pitchFamily="34" charset="0"/>
            <a:cs typeface="Arial" panose="020B0604020202020204" pitchFamily="34" charset="0"/>
          </a:endParaRPr>
        </a:p>
      </dsp:txBody>
      <dsp:txXfrm>
        <a:off x="2052678" y="1720280"/>
        <a:ext cx="2278675" cy="911470"/>
      </dsp:txXfrm>
    </dsp:sp>
    <dsp:sp modelId="{105ADCFA-B575-40AB-AF6E-DBEB5F12C651}">
      <dsp:nvSpPr>
        <dsp:cNvPr id="0" name=""/>
        <dsp:cNvSpPr/>
      </dsp:nvSpPr>
      <dsp:spPr>
        <a:xfrm>
          <a:off x="4103486" y="1720280"/>
          <a:ext cx="2278675" cy="911470"/>
        </a:xfrm>
        <a:prstGeom prst="chevron">
          <a:avLst/>
        </a:prstGeom>
        <a:solidFill>
          <a:schemeClr val="accent5"/>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5"/>
        </a:fillRef>
        <a:effectRef idx="1">
          <a:schemeClr val="accent5"/>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pt-PT" sz="2400" kern="1200" dirty="0" smtClean="0">
              <a:latin typeface="Arial" panose="020B0604020202020204" pitchFamily="34" charset="0"/>
              <a:cs typeface="Arial" panose="020B0604020202020204" pitchFamily="34" charset="0"/>
            </a:rPr>
            <a:t>Melhorar</a:t>
          </a:r>
          <a:endParaRPr lang="pt-PT" sz="2400" kern="1200" dirty="0">
            <a:latin typeface="Arial" panose="020B0604020202020204" pitchFamily="34" charset="0"/>
            <a:cs typeface="Arial" panose="020B0604020202020204" pitchFamily="34" charset="0"/>
          </a:endParaRPr>
        </a:p>
      </dsp:txBody>
      <dsp:txXfrm>
        <a:off x="4103486" y="1720280"/>
        <a:ext cx="2278675" cy="91147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014B074-C36C-4F30-A3C2-7DE4ABAC4B04}">
      <dsp:nvSpPr>
        <dsp:cNvPr id="0" name=""/>
        <dsp:cNvSpPr/>
      </dsp:nvSpPr>
      <dsp:spPr>
        <a:xfrm>
          <a:off x="5576535" y="3175423"/>
          <a:ext cx="2653064" cy="1562619"/>
        </a:xfrm>
        <a:prstGeom prst="roundRect">
          <a:avLst>
            <a:gd name="adj" fmla="val 10000"/>
          </a:avLst>
        </a:prstGeom>
        <a:solidFill>
          <a:schemeClr val="tx2">
            <a:lumMod val="20000"/>
            <a:lumOff val="80000"/>
            <a:alpha val="89804"/>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pt-PT" sz="2000" kern="1200" dirty="0" smtClean="0">
              <a:latin typeface="Arial" panose="020B0604020202020204" pitchFamily="34" charset="0"/>
              <a:cs typeface="Arial" panose="020B0604020202020204" pitchFamily="34" charset="0"/>
            </a:rPr>
            <a:t>Planos de melhoria</a:t>
          </a:r>
          <a:endParaRPr lang="pt-PT" sz="2000" kern="1200" dirty="0">
            <a:latin typeface="Arial" panose="020B0604020202020204" pitchFamily="34" charset="0"/>
            <a:cs typeface="Arial" panose="020B0604020202020204" pitchFamily="34" charset="0"/>
          </a:endParaRPr>
        </a:p>
      </dsp:txBody>
      <dsp:txXfrm>
        <a:off x="6372455" y="3566078"/>
        <a:ext cx="1857144" cy="1171964"/>
      </dsp:txXfrm>
    </dsp:sp>
    <dsp:sp modelId="{E2A9FBC5-614D-4D90-BEC2-123785913E9D}">
      <dsp:nvSpPr>
        <dsp:cNvPr id="0" name=""/>
        <dsp:cNvSpPr/>
      </dsp:nvSpPr>
      <dsp:spPr>
        <a:xfrm>
          <a:off x="-71486" y="2934452"/>
          <a:ext cx="5277784" cy="2182353"/>
        </a:xfrm>
        <a:prstGeom prst="roundRect">
          <a:avLst>
            <a:gd name="adj" fmla="val 10000"/>
          </a:avLst>
        </a:prstGeom>
        <a:solidFill>
          <a:schemeClr val="tx2">
            <a:lumMod val="20000"/>
            <a:lumOff val="8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000" tIns="76200" rIns="0" bIns="76200" numCol="1" spcCol="1270" anchor="ctr" anchorCtr="0">
          <a:noAutofit/>
        </a:bodyPr>
        <a:lstStyle/>
        <a:p>
          <a:pPr marL="228600" lvl="1" indent="-228600" algn="l" defTabSz="889000">
            <a:lnSpc>
              <a:spcPct val="90000"/>
            </a:lnSpc>
            <a:spcBef>
              <a:spcPct val="0"/>
            </a:spcBef>
            <a:spcAft>
              <a:spcPct val="15000"/>
            </a:spcAft>
            <a:buChar char="••"/>
          </a:pPr>
          <a:r>
            <a:rPr lang="pt-PT" sz="2000" kern="1200" dirty="0" smtClean="0">
              <a:solidFill>
                <a:schemeClr val="tx1"/>
              </a:solidFill>
              <a:latin typeface="Arial" panose="020B0604020202020204" pitchFamily="34" charset="0"/>
              <a:cs typeface="Arial" panose="020B0604020202020204" pitchFamily="34" charset="0"/>
            </a:rPr>
            <a:t>Implementação</a:t>
          </a:r>
          <a:endParaRPr lang="pt-PT" sz="2000" kern="1200" dirty="0">
            <a:solidFill>
              <a:schemeClr val="tx1"/>
            </a:solidFill>
            <a:latin typeface="Arial" panose="020B0604020202020204" pitchFamily="34" charset="0"/>
            <a:cs typeface="Arial" panose="020B0604020202020204" pitchFamily="34" charset="0"/>
          </a:endParaRPr>
        </a:p>
        <a:p>
          <a:pPr marL="228600" lvl="1" indent="-228600" algn="l" defTabSz="889000">
            <a:lnSpc>
              <a:spcPct val="90000"/>
            </a:lnSpc>
            <a:spcBef>
              <a:spcPct val="0"/>
            </a:spcBef>
            <a:spcAft>
              <a:spcPct val="15000"/>
            </a:spcAft>
            <a:buChar char="••"/>
          </a:pPr>
          <a:r>
            <a:rPr lang="pt-PT" sz="2000" kern="1200" dirty="0" smtClean="0">
              <a:solidFill>
                <a:schemeClr val="tx1"/>
              </a:solidFill>
              <a:latin typeface="Arial" panose="020B0604020202020204" pitchFamily="34" charset="0"/>
              <a:cs typeface="Arial" panose="020B0604020202020204" pitchFamily="34" charset="0"/>
            </a:rPr>
            <a:t>Divulgação</a:t>
          </a:r>
          <a:endParaRPr lang="pt-PT" sz="2000" kern="1200" dirty="0">
            <a:solidFill>
              <a:schemeClr val="tx1"/>
            </a:solidFill>
            <a:latin typeface="Arial" panose="020B0604020202020204" pitchFamily="34" charset="0"/>
            <a:cs typeface="Arial" panose="020B0604020202020204" pitchFamily="34" charset="0"/>
          </a:endParaRPr>
        </a:p>
        <a:p>
          <a:pPr marL="228600" lvl="1" indent="-228600" algn="l" defTabSz="889000">
            <a:lnSpc>
              <a:spcPct val="90000"/>
            </a:lnSpc>
            <a:spcBef>
              <a:spcPct val="0"/>
            </a:spcBef>
            <a:spcAft>
              <a:spcPct val="15000"/>
            </a:spcAft>
            <a:buChar char="••"/>
          </a:pPr>
          <a:r>
            <a:rPr lang="pt-PT" sz="2000" kern="1200" dirty="0" smtClean="0">
              <a:solidFill>
                <a:schemeClr val="tx1"/>
              </a:solidFill>
              <a:latin typeface="Arial" panose="020B0604020202020204" pitchFamily="34" charset="0"/>
              <a:cs typeface="Arial" panose="020B0604020202020204" pitchFamily="34" charset="0"/>
            </a:rPr>
            <a:t>Fatores de sucesso e            de constrangimento</a:t>
          </a:r>
          <a:endParaRPr lang="pt-PT" sz="2000" kern="1200" dirty="0">
            <a:solidFill>
              <a:schemeClr val="tx1"/>
            </a:solidFill>
            <a:latin typeface="Arial" panose="020B0604020202020204" pitchFamily="34" charset="0"/>
            <a:cs typeface="Arial" panose="020B0604020202020204" pitchFamily="34" charset="0"/>
          </a:endParaRPr>
        </a:p>
        <a:p>
          <a:pPr marL="228600" lvl="1" indent="-228600" algn="l" defTabSz="889000">
            <a:lnSpc>
              <a:spcPct val="90000"/>
            </a:lnSpc>
            <a:spcBef>
              <a:spcPct val="0"/>
            </a:spcBef>
            <a:spcAft>
              <a:spcPct val="15000"/>
            </a:spcAft>
            <a:buChar char="••"/>
          </a:pPr>
          <a:r>
            <a:rPr lang="pt-PT" sz="2000" kern="1200" dirty="0" smtClean="0">
              <a:solidFill>
                <a:schemeClr val="tx1"/>
              </a:solidFill>
              <a:latin typeface="Arial" panose="020B0604020202020204" pitchFamily="34" charset="0"/>
              <a:cs typeface="Arial" panose="020B0604020202020204" pitchFamily="34" charset="0"/>
            </a:rPr>
            <a:t>Lições aprendidas</a:t>
          </a:r>
          <a:endParaRPr lang="pt-PT" sz="2000" kern="1200" dirty="0">
            <a:solidFill>
              <a:schemeClr val="tx1"/>
            </a:solidFill>
            <a:latin typeface="Arial" panose="020B0604020202020204" pitchFamily="34" charset="0"/>
            <a:cs typeface="Arial" panose="020B0604020202020204" pitchFamily="34" charset="0"/>
          </a:endParaRPr>
        </a:p>
        <a:p>
          <a:pPr marL="228600" lvl="1" indent="-228600" algn="l" defTabSz="889000">
            <a:lnSpc>
              <a:spcPct val="90000"/>
            </a:lnSpc>
            <a:spcBef>
              <a:spcPct val="0"/>
            </a:spcBef>
            <a:spcAft>
              <a:spcPct val="15000"/>
            </a:spcAft>
            <a:buChar char="••"/>
          </a:pPr>
          <a:r>
            <a:rPr lang="pt-PT" sz="2000" kern="1200" dirty="0" smtClean="0">
              <a:solidFill>
                <a:schemeClr val="tx1"/>
              </a:solidFill>
              <a:latin typeface="Arial" panose="020B0604020202020204" pitchFamily="34" charset="0"/>
              <a:cs typeface="Arial" panose="020B0604020202020204" pitchFamily="34" charset="0"/>
            </a:rPr>
            <a:t>Resultados alcançados</a:t>
          </a:r>
          <a:endParaRPr lang="pt-PT" sz="2000" kern="1200" dirty="0">
            <a:solidFill>
              <a:schemeClr val="tx1"/>
            </a:solidFill>
            <a:latin typeface="Arial" panose="020B0604020202020204" pitchFamily="34" charset="0"/>
            <a:cs typeface="Arial" panose="020B0604020202020204" pitchFamily="34" charset="0"/>
          </a:endParaRPr>
        </a:p>
      </dsp:txBody>
      <dsp:txXfrm>
        <a:off x="-71486" y="3480040"/>
        <a:ext cx="3694448" cy="1636765"/>
      </dsp:txXfrm>
    </dsp:sp>
    <dsp:sp modelId="{EBE1FB07-574D-4E9C-9AC1-18A9074D4CB6}">
      <dsp:nvSpPr>
        <dsp:cNvPr id="0" name=""/>
        <dsp:cNvSpPr/>
      </dsp:nvSpPr>
      <dsp:spPr>
        <a:xfrm>
          <a:off x="4705418" y="-9928"/>
          <a:ext cx="3595667" cy="1562619"/>
        </a:xfrm>
        <a:prstGeom prst="roundRect">
          <a:avLst>
            <a:gd name="adj" fmla="val 10000"/>
          </a:avLst>
        </a:prstGeom>
        <a:solidFill>
          <a:schemeClr val="tx2">
            <a:lumMod val="20000"/>
            <a:lumOff val="80000"/>
            <a:alpha val="89804"/>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pt-PT" sz="2000" kern="1200" dirty="0" smtClean="0">
              <a:latin typeface="Arial" panose="020B0604020202020204" pitchFamily="34" charset="0"/>
              <a:cs typeface="Arial" panose="020B0604020202020204" pitchFamily="34" charset="0"/>
            </a:rPr>
            <a:t>O que foi avaliado</a:t>
          </a:r>
          <a:endParaRPr lang="pt-PT" sz="2000" kern="1200" dirty="0">
            <a:latin typeface="Arial" panose="020B0604020202020204" pitchFamily="34" charset="0"/>
            <a:cs typeface="Arial" panose="020B0604020202020204" pitchFamily="34" charset="0"/>
          </a:endParaRPr>
        </a:p>
        <a:p>
          <a:pPr marL="228600" lvl="1" indent="-228600" algn="l" defTabSz="889000">
            <a:lnSpc>
              <a:spcPct val="90000"/>
            </a:lnSpc>
            <a:spcBef>
              <a:spcPct val="0"/>
            </a:spcBef>
            <a:spcAft>
              <a:spcPct val="15000"/>
            </a:spcAft>
            <a:buChar char="••"/>
          </a:pPr>
          <a:r>
            <a:rPr lang="pt-PT" sz="2000" kern="1200" dirty="0" smtClean="0">
              <a:latin typeface="Arial" panose="020B0604020202020204" pitchFamily="34" charset="0"/>
              <a:cs typeface="Arial" panose="020B0604020202020204" pitchFamily="34" charset="0"/>
            </a:rPr>
            <a:t>Como</a:t>
          </a:r>
          <a:endParaRPr lang="pt-PT" sz="2000" kern="1200" dirty="0">
            <a:latin typeface="Arial" panose="020B0604020202020204" pitchFamily="34" charset="0"/>
            <a:cs typeface="Arial" panose="020B0604020202020204" pitchFamily="34" charset="0"/>
          </a:endParaRPr>
        </a:p>
        <a:p>
          <a:pPr marL="228600" lvl="1" indent="-228600" algn="l" defTabSz="889000">
            <a:lnSpc>
              <a:spcPct val="90000"/>
            </a:lnSpc>
            <a:spcBef>
              <a:spcPct val="0"/>
            </a:spcBef>
            <a:spcAft>
              <a:spcPct val="15000"/>
            </a:spcAft>
            <a:buChar char="••"/>
          </a:pPr>
          <a:r>
            <a:rPr lang="pt-PT" sz="2000" kern="1200" dirty="0" smtClean="0">
              <a:latin typeface="Arial" panose="020B0604020202020204" pitchFamily="34" charset="0"/>
              <a:cs typeface="Arial" panose="020B0604020202020204" pitchFamily="34" charset="0"/>
            </a:rPr>
            <a:t>Resultados</a:t>
          </a:r>
          <a:endParaRPr lang="pt-PT" sz="2000" kern="1200" dirty="0">
            <a:latin typeface="Arial" panose="020B0604020202020204" pitchFamily="34" charset="0"/>
            <a:cs typeface="Arial" panose="020B0604020202020204" pitchFamily="34" charset="0"/>
          </a:endParaRPr>
        </a:p>
      </dsp:txBody>
      <dsp:txXfrm>
        <a:off x="5784118" y="-9928"/>
        <a:ext cx="2516967" cy="1171964"/>
      </dsp:txXfrm>
    </dsp:sp>
    <dsp:sp modelId="{6645EDD0-D96E-4B1E-9EF5-792A6EB01C90}">
      <dsp:nvSpPr>
        <dsp:cNvPr id="0" name=""/>
        <dsp:cNvSpPr/>
      </dsp:nvSpPr>
      <dsp:spPr>
        <a:xfrm>
          <a:off x="943546" y="-76246"/>
          <a:ext cx="2914387" cy="1562619"/>
        </a:xfrm>
        <a:prstGeom prst="roundRect">
          <a:avLst>
            <a:gd name="adj" fmla="val 10000"/>
          </a:avLst>
        </a:prstGeom>
        <a:solidFill>
          <a:schemeClr val="tx2">
            <a:lumMod val="20000"/>
            <a:lumOff val="80000"/>
            <a:alpha val="89804"/>
          </a:schemeClr>
        </a:solidFill>
        <a:ln w="25400" cap="flat" cmpd="sng" algn="ctr">
          <a:solidFill>
            <a:srgbClr val="0070C0"/>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pt-PT" sz="2000" kern="1200" dirty="0" smtClean="0">
              <a:latin typeface="Arial" panose="020B0604020202020204" pitchFamily="34" charset="0"/>
              <a:cs typeface="Arial" panose="020B0604020202020204" pitchFamily="34" charset="0"/>
            </a:rPr>
            <a:t>Introdução</a:t>
          </a:r>
          <a:endParaRPr lang="pt-PT" sz="2000" kern="1200" dirty="0">
            <a:latin typeface="Arial" panose="020B0604020202020204" pitchFamily="34" charset="0"/>
            <a:cs typeface="Arial" panose="020B0604020202020204" pitchFamily="34" charset="0"/>
          </a:endParaRPr>
        </a:p>
        <a:p>
          <a:pPr marL="228600" lvl="1" indent="-228600" algn="l" defTabSz="889000">
            <a:lnSpc>
              <a:spcPct val="90000"/>
            </a:lnSpc>
            <a:spcBef>
              <a:spcPct val="0"/>
            </a:spcBef>
            <a:spcAft>
              <a:spcPct val="15000"/>
            </a:spcAft>
            <a:buChar char="••"/>
          </a:pPr>
          <a:r>
            <a:rPr lang="pt-PT" sz="2000" kern="1200" dirty="0" smtClean="0">
              <a:latin typeface="Arial" panose="020B0604020202020204" pitchFamily="34" charset="0"/>
              <a:cs typeface="Arial" panose="020B0604020202020204" pitchFamily="34" charset="0"/>
            </a:rPr>
            <a:t>Equipas</a:t>
          </a:r>
          <a:endParaRPr lang="pt-PT" sz="2000" kern="1200" dirty="0">
            <a:latin typeface="Arial" panose="020B0604020202020204" pitchFamily="34" charset="0"/>
            <a:cs typeface="Arial" panose="020B0604020202020204" pitchFamily="34" charset="0"/>
          </a:endParaRPr>
        </a:p>
      </dsp:txBody>
      <dsp:txXfrm>
        <a:off x="943546" y="-76246"/>
        <a:ext cx="2040071" cy="1171964"/>
      </dsp:txXfrm>
    </dsp:sp>
    <dsp:sp modelId="{204087EB-FEB9-4EC2-92C5-E3FED397F5CE}">
      <dsp:nvSpPr>
        <dsp:cNvPr id="0" name=""/>
        <dsp:cNvSpPr/>
      </dsp:nvSpPr>
      <dsp:spPr>
        <a:xfrm>
          <a:off x="1951549" y="357029"/>
          <a:ext cx="2114418" cy="2114418"/>
        </a:xfrm>
        <a:prstGeom prst="pieWedge">
          <a:avLst/>
        </a:prstGeom>
        <a:solidFill>
          <a:srgbClr val="E9544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pt-PT" sz="2400" b="1" kern="1200" dirty="0" smtClean="0">
              <a:latin typeface="Arial" panose="020B0604020202020204" pitchFamily="34" charset="0"/>
              <a:cs typeface="Arial" panose="020B0604020202020204" pitchFamily="34" charset="0"/>
            </a:rPr>
            <a:t>Início</a:t>
          </a:r>
          <a:endParaRPr lang="pt-PT" sz="2400" b="1" kern="1200" dirty="0">
            <a:latin typeface="Arial" panose="020B0604020202020204" pitchFamily="34" charset="0"/>
            <a:cs typeface="Arial" panose="020B0604020202020204" pitchFamily="34" charset="0"/>
          </a:endParaRPr>
        </a:p>
      </dsp:txBody>
      <dsp:txXfrm>
        <a:off x="1951549" y="357029"/>
        <a:ext cx="2114418" cy="2114418"/>
      </dsp:txXfrm>
    </dsp:sp>
    <dsp:sp modelId="{4B5C7E3C-2F5C-4F1F-8032-C94A3E581230}">
      <dsp:nvSpPr>
        <dsp:cNvPr id="0" name=""/>
        <dsp:cNvSpPr/>
      </dsp:nvSpPr>
      <dsp:spPr>
        <a:xfrm rot="5400000">
          <a:off x="4163631" y="357029"/>
          <a:ext cx="2114418" cy="2114418"/>
        </a:xfrm>
        <a:prstGeom prst="pieWedge">
          <a:avLst/>
        </a:prstGeom>
        <a:solidFill>
          <a:srgbClr val="E95444"/>
        </a:solidFill>
        <a:ln w="25400" cap="flat" cmpd="sng" algn="ctr">
          <a:solidFill>
            <a:srgbClr val="E95444"/>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lvl="0" algn="ctr" defTabSz="977900">
            <a:lnSpc>
              <a:spcPct val="90000"/>
            </a:lnSpc>
            <a:spcBef>
              <a:spcPct val="0"/>
            </a:spcBef>
            <a:spcAft>
              <a:spcPct val="35000"/>
            </a:spcAft>
          </a:pPr>
          <a:r>
            <a:rPr lang="pt-PT" sz="2200" b="1" kern="1200" dirty="0" smtClean="0">
              <a:latin typeface="Arial" panose="020B0604020202020204" pitchFamily="34" charset="0"/>
              <a:cs typeface="Arial" panose="020B0604020202020204" pitchFamily="34" charset="0"/>
            </a:rPr>
            <a:t>Medir</a:t>
          </a:r>
          <a:endParaRPr lang="pt-PT" sz="2200" b="1" kern="1200" dirty="0">
            <a:latin typeface="Arial" panose="020B0604020202020204" pitchFamily="34" charset="0"/>
            <a:cs typeface="Arial" panose="020B0604020202020204" pitchFamily="34" charset="0"/>
          </a:endParaRPr>
        </a:p>
      </dsp:txBody>
      <dsp:txXfrm rot="5400000">
        <a:off x="4163631" y="357029"/>
        <a:ext cx="2114418" cy="2114418"/>
      </dsp:txXfrm>
    </dsp:sp>
    <dsp:sp modelId="{5E776271-9D81-4A21-916B-EAF65CEB2B3B}">
      <dsp:nvSpPr>
        <dsp:cNvPr id="0" name=""/>
        <dsp:cNvSpPr/>
      </dsp:nvSpPr>
      <dsp:spPr>
        <a:xfrm rot="10800000">
          <a:off x="4163631" y="2569111"/>
          <a:ext cx="2114418" cy="2114418"/>
        </a:xfrm>
        <a:prstGeom prst="pieWedge">
          <a:avLst/>
        </a:prstGeom>
        <a:solidFill>
          <a:srgbClr val="E9544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lvl="0" algn="ctr" defTabSz="977900">
            <a:lnSpc>
              <a:spcPct val="90000"/>
            </a:lnSpc>
            <a:spcBef>
              <a:spcPct val="0"/>
            </a:spcBef>
            <a:spcAft>
              <a:spcPct val="35000"/>
            </a:spcAft>
          </a:pPr>
          <a:r>
            <a:rPr lang="pt-PT" sz="2200" b="1" kern="1200" dirty="0" smtClean="0">
              <a:latin typeface="Arial" panose="020B0604020202020204" pitchFamily="34" charset="0"/>
              <a:cs typeface="Arial" panose="020B0604020202020204" pitchFamily="34" charset="0"/>
            </a:rPr>
            <a:t>Decidir</a:t>
          </a:r>
          <a:endParaRPr lang="pt-PT" sz="2200" b="1" kern="1200" dirty="0">
            <a:latin typeface="Arial" panose="020B0604020202020204" pitchFamily="34" charset="0"/>
            <a:cs typeface="Arial" panose="020B0604020202020204" pitchFamily="34" charset="0"/>
          </a:endParaRPr>
        </a:p>
      </dsp:txBody>
      <dsp:txXfrm rot="10800000">
        <a:off x="4163631" y="2569111"/>
        <a:ext cx="2114418" cy="2114418"/>
      </dsp:txXfrm>
    </dsp:sp>
    <dsp:sp modelId="{3FDD0C7C-16EE-405B-AF8F-654B8564CE52}">
      <dsp:nvSpPr>
        <dsp:cNvPr id="0" name=""/>
        <dsp:cNvSpPr/>
      </dsp:nvSpPr>
      <dsp:spPr>
        <a:xfrm rot="16200000">
          <a:off x="1951549" y="2569111"/>
          <a:ext cx="2114418" cy="2114418"/>
        </a:xfrm>
        <a:prstGeom prst="pieWedge">
          <a:avLst/>
        </a:prstGeom>
        <a:solidFill>
          <a:srgbClr val="E9544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lvl="0" algn="ctr" defTabSz="977900">
            <a:lnSpc>
              <a:spcPct val="90000"/>
            </a:lnSpc>
            <a:spcBef>
              <a:spcPct val="0"/>
            </a:spcBef>
            <a:spcAft>
              <a:spcPct val="35000"/>
            </a:spcAft>
          </a:pPr>
          <a:r>
            <a:rPr lang="pt-PT" sz="2200" b="1" kern="1200" dirty="0" smtClean="0">
              <a:latin typeface="Arial" panose="020B0604020202020204" pitchFamily="34" charset="0"/>
              <a:cs typeface="Arial" panose="020B0604020202020204" pitchFamily="34" charset="0"/>
            </a:rPr>
            <a:t>Melhorar</a:t>
          </a:r>
          <a:endParaRPr lang="pt-PT" sz="2200" b="1" kern="1200" dirty="0">
            <a:latin typeface="Arial" panose="020B0604020202020204" pitchFamily="34" charset="0"/>
            <a:cs typeface="Arial" panose="020B0604020202020204" pitchFamily="34" charset="0"/>
          </a:endParaRPr>
        </a:p>
      </dsp:txBody>
      <dsp:txXfrm rot="16200000">
        <a:off x="1951549" y="2569111"/>
        <a:ext cx="2114418" cy="2114418"/>
      </dsp:txXfrm>
    </dsp:sp>
    <dsp:sp modelId="{C2E798D1-F677-4D6C-AA52-DF24AF64E423}">
      <dsp:nvSpPr>
        <dsp:cNvPr id="0" name=""/>
        <dsp:cNvSpPr/>
      </dsp:nvSpPr>
      <dsp:spPr>
        <a:xfrm>
          <a:off x="3749781" y="2080793"/>
          <a:ext cx="730036" cy="634814"/>
        </a:xfrm>
        <a:prstGeom prst="circularArrow">
          <a:avLst/>
        </a:prstGeom>
        <a:solidFill>
          <a:srgbClr val="2C93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F8E6BA9-169F-4518-8641-FF785FEDF469}">
      <dsp:nvSpPr>
        <dsp:cNvPr id="0" name=""/>
        <dsp:cNvSpPr/>
      </dsp:nvSpPr>
      <dsp:spPr>
        <a:xfrm rot="10800000">
          <a:off x="3749781" y="2324952"/>
          <a:ext cx="730036" cy="634814"/>
        </a:xfrm>
        <a:prstGeom prst="circularArrow">
          <a:avLst/>
        </a:prstGeom>
        <a:solidFill>
          <a:srgbClr val="2C93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32EC1EB-143A-4028-926D-E79C0375EA4E}">
      <dsp:nvSpPr>
        <dsp:cNvPr id="0" name=""/>
        <dsp:cNvSpPr/>
      </dsp:nvSpPr>
      <dsp:spPr>
        <a:xfrm>
          <a:off x="0" y="393472"/>
          <a:ext cx="6442726" cy="4171247"/>
        </a:xfrm>
        <a:prstGeom prst="ellipse">
          <a:avLst/>
        </a:prstGeom>
        <a:solidFill>
          <a:schemeClr val="tx2">
            <a:lumMod val="20000"/>
            <a:lumOff val="80000"/>
          </a:schemeClr>
        </a:solidFill>
        <a:ln w="25400" cap="flat" cmpd="sng" algn="ctr">
          <a:solidFill>
            <a:srgbClr val="0070C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150000"/>
            </a:lnSpc>
            <a:spcBef>
              <a:spcPct val="0"/>
            </a:spcBef>
            <a:spcAft>
              <a:spcPct val="35000"/>
            </a:spcAft>
          </a:pPr>
          <a:r>
            <a:rPr lang="pt-PT" sz="2800" kern="1200" dirty="0" smtClean="0">
              <a:solidFill>
                <a:schemeClr val="tx1"/>
              </a:solidFill>
              <a:latin typeface="Arial" panose="020B0604020202020204" pitchFamily="34" charset="0"/>
              <a:cs typeface="Arial" panose="020B0604020202020204" pitchFamily="34" charset="0"/>
            </a:rPr>
            <a:t>“Não é no silêncio que os homens se fazem, mas na palavra, no trabalho, </a:t>
          </a:r>
        </a:p>
        <a:p>
          <a:pPr lvl="0" algn="ctr" defTabSz="1244600">
            <a:lnSpc>
              <a:spcPct val="150000"/>
            </a:lnSpc>
            <a:spcBef>
              <a:spcPct val="0"/>
            </a:spcBef>
            <a:spcAft>
              <a:spcPct val="35000"/>
            </a:spcAft>
          </a:pPr>
          <a:r>
            <a:rPr lang="pt-PT" sz="2800" b="1" kern="1200" dirty="0" smtClean="0">
              <a:solidFill>
                <a:schemeClr val="tx1"/>
              </a:solidFill>
              <a:latin typeface="Arial" panose="020B0604020202020204" pitchFamily="34" charset="0"/>
              <a:cs typeface="Arial" panose="020B0604020202020204" pitchFamily="34" charset="0"/>
            </a:rPr>
            <a:t>na ação-reflexão</a:t>
          </a:r>
          <a:r>
            <a:rPr lang="pt-PT" sz="2800" kern="1200" dirty="0" smtClean="0">
              <a:solidFill>
                <a:schemeClr val="tx1"/>
              </a:solidFill>
              <a:latin typeface="Arial" panose="020B0604020202020204" pitchFamily="34" charset="0"/>
              <a:cs typeface="Arial" panose="020B0604020202020204" pitchFamily="34" charset="0"/>
            </a:rPr>
            <a:t>” </a:t>
          </a:r>
        </a:p>
        <a:p>
          <a:pPr lvl="0" algn="ctr" defTabSz="1244600">
            <a:lnSpc>
              <a:spcPct val="150000"/>
            </a:lnSpc>
            <a:spcBef>
              <a:spcPct val="0"/>
            </a:spcBef>
            <a:spcAft>
              <a:spcPct val="35000"/>
            </a:spcAft>
          </a:pPr>
          <a:r>
            <a:rPr lang="pt-PT" sz="2000" i="1" kern="1200" dirty="0" smtClean="0">
              <a:solidFill>
                <a:schemeClr val="tx1"/>
              </a:solidFill>
              <a:latin typeface="Arial" panose="020B0604020202020204" pitchFamily="34" charset="0"/>
              <a:cs typeface="Arial" panose="020B0604020202020204" pitchFamily="34" charset="0"/>
            </a:rPr>
            <a:t>Paulo Freire</a:t>
          </a:r>
          <a:endParaRPr lang="pt-PT" sz="2000" kern="1200" dirty="0">
            <a:solidFill>
              <a:schemeClr val="tx1"/>
            </a:solidFill>
          </a:endParaRPr>
        </a:p>
      </dsp:txBody>
      <dsp:txXfrm>
        <a:off x="0" y="393472"/>
        <a:ext cx="6442726" cy="4171247"/>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4#2">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a:prstGeom prst="rect">
            <a:avLst/>
          </a:prstGeom>
        </p:spPr>
        <p:txBody>
          <a:bodyPr/>
          <a:lstStyle/>
          <a:p>
            <a:r>
              <a:rPr lang="pt-PT" smtClean="0"/>
              <a:t>Clique para editar o estilo</a:t>
            </a:r>
            <a:endParaRPr lang="pt-PT"/>
          </a:p>
        </p:txBody>
      </p:sp>
      <p:sp>
        <p:nvSpPr>
          <p:cNvPr id="3" name="Subtítulo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smtClean="0"/>
              <a:t>Faça clique para editar o estilo</a:t>
            </a:r>
            <a:endParaRPr lang="pt-PT"/>
          </a:p>
        </p:txBody>
      </p:sp>
      <p:sp>
        <p:nvSpPr>
          <p:cNvPr id="4" name="Marcador de Posição da Data 3"/>
          <p:cNvSpPr>
            <a:spLocks noGrp="1"/>
          </p:cNvSpPr>
          <p:nvPr>
            <p:ph type="dt" sz="half" idx="10"/>
          </p:nvPr>
        </p:nvSpPr>
        <p:spPr/>
        <p:txBody>
          <a:bodyPr/>
          <a:lstStyle/>
          <a:p>
            <a:fld id="{55A2AD41-47C8-4109-800E-4160C375A066}" type="datetimeFigureOut">
              <a:rPr lang="pt-PT" smtClean="0"/>
              <a:pPr/>
              <a:t>19-09-2014</a:t>
            </a:fld>
            <a:endParaRPr lang="pt-PT"/>
          </a:p>
        </p:txBody>
      </p:sp>
      <p:sp>
        <p:nvSpPr>
          <p:cNvPr id="5" name="Marcador de Posição do Rodapé 4"/>
          <p:cNvSpPr>
            <a:spLocks noGrp="1"/>
          </p:cNvSpPr>
          <p:nvPr>
            <p:ph type="ftr" sz="quarter" idx="11"/>
          </p:nvPr>
        </p:nvSpPr>
        <p:spPr>
          <a:xfrm>
            <a:off x="3124200" y="6356350"/>
            <a:ext cx="2895600" cy="365125"/>
          </a:xfrm>
          <a:prstGeom prst="rect">
            <a:avLst/>
          </a:prstGeom>
        </p:spPr>
        <p:txBody>
          <a:bodyPr/>
          <a:lstStyle/>
          <a:p>
            <a:endParaRPr lang="pt-PT"/>
          </a:p>
        </p:txBody>
      </p:sp>
      <p:sp>
        <p:nvSpPr>
          <p:cNvPr id="6" name="Marcador de Posição do Número do Diapositivo 5"/>
          <p:cNvSpPr>
            <a:spLocks noGrp="1"/>
          </p:cNvSpPr>
          <p:nvPr>
            <p:ph type="sldNum" sz="quarter" idx="12"/>
          </p:nvPr>
        </p:nvSpPr>
        <p:spPr/>
        <p:txBody>
          <a:bodyPr/>
          <a:lstStyle/>
          <a:p>
            <a:fld id="{2E7B7ADE-70EE-49F0-840A-42B04D6011DD}" type="slidenum">
              <a:rPr lang="pt-PT" smtClean="0"/>
              <a:pPr/>
              <a:t>‹nº›</a:t>
            </a:fld>
            <a:endParaRPr lang="pt-PT"/>
          </a:p>
        </p:txBody>
      </p:sp>
    </p:spTree>
    <p:extLst>
      <p:ext uri="{BB962C8B-B14F-4D97-AF65-F5344CB8AC3E}">
        <p14:creationId xmlns:p14="http://schemas.microsoft.com/office/powerpoint/2010/main" xmlns="" val="1557098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PT" smtClean="0"/>
              <a:t>Clique para editar o estilo</a:t>
            </a:r>
            <a:endParaRPr lang="pt-PT"/>
          </a:p>
        </p:txBody>
      </p:sp>
      <p:sp>
        <p:nvSpPr>
          <p:cNvPr id="3" name="Marcador de Posição de Texto Vertical 2"/>
          <p:cNvSpPr>
            <a:spLocks noGrp="1"/>
          </p:cNvSpPr>
          <p:nvPr>
            <p:ph type="body" orient="vert" idx="1"/>
          </p:nvPr>
        </p:nvSpPr>
        <p:spPr>
          <a:xfrm>
            <a:off x="457200" y="1600200"/>
            <a:ext cx="8229600" cy="4525963"/>
          </a:xfrm>
          <a:prstGeom prst="rect">
            <a:avLst/>
          </a:prstGeo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55A2AD41-47C8-4109-800E-4160C375A066}" type="datetimeFigureOut">
              <a:rPr lang="pt-PT" smtClean="0"/>
              <a:pPr/>
              <a:t>19-09-2014</a:t>
            </a:fld>
            <a:endParaRPr lang="pt-PT"/>
          </a:p>
        </p:txBody>
      </p:sp>
      <p:sp>
        <p:nvSpPr>
          <p:cNvPr id="5" name="Marcador de Posição do Rodapé 4"/>
          <p:cNvSpPr>
            <a:spLocks noGrp="1"/>
          </p:cNvSpPr>
          <p:nvPr>
            <p:ph type="ftr" sz="quarter" idx="11"/>
          </p:nvPr>
        </p:nvSpPr>
        <p:spPr>
          <a:xfrm>
            <a:off x="3124200" y="6356350"/>
            <a:ext cx="2895600" cy="365125"/>
          </a:xfrm>
          <a:prstGeom prst="rect">
            <a:avLst/>
          </a:prstGeom>
        </p:spPr>
        <p:txBody>
          <a:bodyPr/>
          <a:lstStyle/>
          <a:p>
            <a:endParaRPr lang="pt-PT"/>
          </a:p>
        </p:txBody>
      </p:sp>
      <p:sp>
        <p:nvSpPr>
          <p:cNvPr id="6" name="Marcador de Posição do Número do Diapositivo 5"/>
          <p:cNvSpPr>
            <a:spLocks noGrp="1"/>
          </p:cNvSpPr>
          <p:nvPr>
            <p:ph type="sldNum" sz="quarter" idx="12"/>
          </p:nvPr>
        </p:nvSpPr>
        <p:spPr/>
        <p:txBody>
          <a:bodyPr/>
          <a:lstStyle/>
          <a:p>
            <a:fld id="{2E7B7ADE-70EE-49F0-840A-42B04D6011DD}" type="slidenum">
              <a:rPr lang="pt-PT" smtClean="0"/>
              <a:pPr/>
              <a:t>‹nº›</a:t>
            </a:fld>
            <a:endParaRPr lang="pt-PT"/>
          </a:p>
        </p:txBody>
      </p:sp>
    </p:spTree>
    <p:extLst>
      <p:ext uri="{BB962C8B-B14F-4D97-AF65-F5344CB8AC3E}">
        <p14:creationId xmlns:p14="http://schemas.microsoft.com/office/powerpoint/2010/main" xmlns="" val="11488360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a:prstGeom prst="rect">
            <a:avLst/>
          </a:prstGeom>
        </p:spPr>
        <p:txBody>
          <a:bodyPr vert="eaVert"/>
          <a:lstStyle/>
          <a:p>
            <a:r>
              <a:rPr lang="pt-PT" smtClean="0"/>
              <a:t>Clique para editar o estilo</a:t>
            </a:r>
            <a:endParaRPr lang="pt-PT"/>
          </a:p>
        </p:txBody>
      </p:sp>
      <p:sp>
        <p:nvSpPr>
          <p:cNvPr id="3" name="Marcador de Posição de Texto Vertical 2"/>
          <p:cNvSpPr>
            <a:spLocks noGrp="1"/>
          </p:cNvSpPr>
          <p:nvPr>
            <p:ph type="body" orient="vert" idx="1"/>
          </p:nvPr>
        </p:nvSpPr>
        <p:spPr>
          <a:xfrm>
            <a:off x="457200" y="274638"/>
            <a:ext cx="6019800" cy="5851525"/>
          </a:xfrm>
          <a:prstGeom prst="rect">
            <a:avLst/>
          </a:prstGeo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55A2AD41-47C8-4109-800E-4160C375A066}" type="datetimeFigureOut">
              <a:rPr lang="pt-PT" smtClean="0"/>
              <a:pPr/>
              <a:t>19-09-2014</a:t>
            </a:fld>
            <a:endParaRPr lang="pt-PT"/>
          </a:p>
        </p:txBody>
      </p:sp>
      <p:sp>
        <p:nvSpPr>
          <p:cNvPr id="5" name="Marcador de Posição do Rodapé 4"/>
          <p:cNvSpPr>
            <a:spLocks noGrp="1"/>
          </p:cNvSpPr>
          <p:nvPr>
            <p:ph type="ftr" sz="quarter" idx="11"/>
          </p:nvPr>
        </p:nvSpPr>
        <p:spPr>
          <a:xfrm>
            <a:off x="3124200" y="6356350"/>
            <a:ext cx="2895600" cy="365125"/>
          </a:xfrm>
          <a:prstGeom prst="rect">
            <a:avLst/>
          </a:prstGeom>
        </p:spPr>
        <p:txBody>
          <a:bodyPr/>
          <a:lstStyle/>
          <a:p>
            <a:endParaRPr lang="pt-PT"/>
          </a:p>
        </p:txBody>
      </p:sp>
      <p:sp>
        <p:nvSpPr>
          <p:cNvPr id="6" name="Marcador de Posição do Número do Diapositivo 5"/>
          <p:cNvSpPr>
            <a:spLocks noGrp="1"/>
          </p:cNvSpPr>
          <p:nvPr>
            <p:ph type="sldNum" sz="quarter" idx="12"/>
          </p:nvPr>
        </p:nvSpPr>
        <p:spPr/>
        <p:txBody>
          <a:bodyPr/>
          <a:lstStyle/>
          <a:p>
            <a:fld id="{2E7B7ADE-70EE-49F0-840A-42B04D6011DD}" type="slidenum">
              <a:rPr lang="pt-PT" smtClean="0"/>
              <a:pPr/>
              <a:t>‹nº›</a:t>
            </a:fld>
            <a:endParaRPr lang="pt-PT"/>
          </a:p>
        </p:txBody>
      </p:sp>
    </p:spTree>
    <p:extLst>
      <p:ext uri="{BB962C8B-B14F-4D97-AF65-F5344CB8AC3E}">
        <p14:creationId xmlns:p14="http://schemas.microsoft.com/office/powerpoint/2010/main" xmlns="" val="29923502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PT" smtClean="0"/>
              <a:t>Clique para editar o estilo</a:t>
            </a:r>
            <a:endParaRPr lang="pt-PT"/>
          </a:p>
        </p:txBody>
      </p:sp>
      <p:sp>
        <p:nvSpPr>
          <p:cNvPr id="3" name="Marcador de Posição de Conteúdo 2"/>
          <p:cNvSpPr>
            <a:spLocks noGrp="1"/>
          </p:cNvSpPr>
          <p:nvPr>
            <p:ph idx="1"/>
          </p:nvPr>
        </p:nvSpPr>
        <p:spPr>
          <a:xfrm>
            <a:off x="457200" y="1600200"/>
            <a:ext cx="8229600" cy="4525963"/>
          </a:xfrm>
          <a:prstGeom prst="rect">
            <a:avLst/>
          </a:prstGeom>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55A2AD41-47C8-4109-800E-4160C375A066}" type="datetimeFigureOut">
              <a:rPr lang="pt-PT" smtClean="0"/>
              <a:pPr/>
              <a:t>19-09-2014</a:t>
            </a:fld>
            <a:endParaRPr lang="pt-PT"/>
          </a:p>
        </p:txBody>
      </p:sp>
      <p:sp>
        <p:nvSpPr>
          <p:cNvPr id="5" name="Marcador de Posição do Rodapé 4"/>
          <p:cNvSpPr>
            <a:spLocks noGrp="1"/>
          </p:cNvSpPr>
          <p:nvPr>
            <p:ph type="ftr" sz="quarter" idx="11"/>
          </p:nvPr>
        </p:nvSpPr>
        <p:spPr>
          <a:xfrm>
            <a:off x="3124200" y="6356350"/>
            <a:ext cx="2895600" cy="365125"/>
          </a:xfrm>
          <a:prstGeom prst="rect">
            <a:avLst/>
          </a:prstGeom>
        </p:spPr>
        <p:txBody>
          <a:bodyPr/>
          <a:lstStyle/>
          <a:p>
            <a:endParaRPr lang="pt-PT"/>
          </a:p>
        </p:txBody>
      </p:sp>
      <p:sp>
        <p:nvSpPr>
          <p:cNvPr id="6" name="Marcador de Posição do Número do Diapositivo 5"/>
          <p:cNvSpPr>
            <a:spLocks noGrp="1"/>
          </p:cNvSpPr>
          <p:nvPr>
            <p:ph type="sldNum" sz="quarter" idx="12"/>
          </p:nvPr>
        </p:nvSpPr>
        <p:spPr/>
        <p:txBody>
          <a:bodyPr/>
          <a:lstStyle/>
          <a:p>
            <a:fld id="{2E7B7ADE-70EE-49F0-840A-42B04D6011DD}" type="slidenum">
              <a:rPr lang="pt-PT" smtClean="0"/>
              <a:pPr/>
              <a:t>‹nº›</a:t>
            </a:fld>
            <a:endParaRPr lang="pt-PT"/>
          </a:p>
        </p:txBody>
      </p:sp>
    </p:spTree>
    <p:extLst>
      <p:ext uri="{BB962C8B-B14F-4D97-AF65-F5344CB8AC3E}">
        <p14:creationId xmlns:p14="http://schemas.microsoft.com/office/powerpoint/2010/main" xmlns="" val="35779692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pt-PT" smtClean="0"/>
              <a:t>Clique para editar o estilo</a:t>
            </a:r>
            <a:endParaRPr lang="pt-PT"/>
          </a:p>
        </p:txBody>
      </p:sp>
      <p:sp>
        <p:nvSpPr>
          <p:cNvPr id="3" name="Marcador de Posição do Texto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Marcador de Posição da Data 3"/>
          <p:cNvSpPr>
            <a:spLocks noGrp="1"/>
          </p:cNvSpPr>
          <p:nvPr>
            <p:ph type="dt" sz="half" idx="10"/>
          </p:nvPr>
        </p:nvSpPr>
        <p:spPr/>
        <p:txBody>
          <a:bodyPr/>
          <a:lstStyle/>
          <a:p>
            <a:fld id="{55A2AD41-47C8-4109-800E-4160C375A066}" type="datetimeFigureOut">
              <a:rPr lang="pt-PT" smtClean="0"/>
              <a:pPr/>
              <a:t>19-09-2014</a:t>
            </a:fld>
            <a:endParaRPr lang="pt-PT"/>
          </a:p>
        </p:txBody>
      </p:sp>
      <p:sp>
        <p:nvSpPr>
          <p:cNvPr id="5" name="Marcador de Posição do Rodapé 4"/>
          <p:cNvSpPr>
            <a:spLocks noGrp="1"/>
          </p:cNvSpPr>
          <p:nvPr>
            <p:ph type="ftr" sz="quarter" idx="11"/>
          </p:nvPr>
        </p:nvSpPr>
        <p:spPr>
          <a:xfrm>
            <a:off x="3124200" y="6356350"/>
            <a:ext cx="2895600" cy="365125"/>
          </a:xfrm>
          <a:prstGeom prst="rect">
            <a:avLst/>
          </a:prstGeom>
        </p:spPr>
        <p:txBody>
          <a:bodyPr/>
          <a:lstStyle/>
          <a:p>
            <a:endParaRPr lang="pt-PT"/>
          </a:p>
        </p:txBody>
      </p:sp>
      <p:sp>
        <p:nvSpPr>
          <p:cNvPr id="6" name="Marcador de Posição do Número do Diapositivo 5"/>
          <p:cNvSpPr>
            <a:spLocks noGrp="1"/>
          </p:cNvSpPr>
          <p:nvPr>
            <p:ph type="sldNum" sz="quarter" idx="12"/>
          </p:nvPr>
        </p:nvSpPr>
        <p:spPr/>
        <p:txBody>
          <a:bodyPr/>
          <a:lstStyle/>
          <a:p>
            <a:fld id="{2E7B7ADE-70EE-49F0-840A-42B04D6011DD}" type="slidenum">
              <a:rPr lang="pt-PT" smtClean="0"/>
              <a:pPr/>
              <a:t>‹nº›</a:t>
            </a:fld>
            <a:endParaRPr lang="pt-PT"/>
          </a:p>
        </p:txBody>
      </p:sp>
    </p:spTree>
    <p:extLst>
      <p:ext uri="{BB962C8B-B14F-4D97-AF65-F5344CB8AC3E}">
        <p14:creationId xmlns:p14="http://schemas.microsoft.com/office/powerpoint/2010/main" xmlns="" val="41040956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PT" smtClean="0"/>
              <a:t>Clique para editar o estilo</a:t>
            </a:r>
            <a:endParaRPr lang="pt-PT"/>
          </a:p>
        </p:txBody>
      </p:sp>
      <p:sp>
        <p:nvSpPr>
          <p:cNvPr id="3" name="Marcador de Posição de Conteúdo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e Conteúdo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a Data 4"/>
          <p:cNvSpPr>
            <a:spLocks noGrp="1"/>
          </p:cNvSpPr>
          <p:nvPr>
            <p:ph type="dt" sz="half" idx="10"/>
          </p:nvPr>
        </p:nvSpPr>
        <p:spPr/>
        <p:txBody>
          <a:bodyPr/>
          <a:lstStyle/>
          <a:p>
            <a:fld id="{55A2AD41-47C8-4109-800E-4160C375A066}" type="datetimeFigureOut">
              <a:rPr lang="pt-PT" smtClean="0"/>
              <a:pPr/>
              <a:t>19-09-2014</a:t>
            </a:fld>
            <a:endParaRPr lang="pt-PT"/>
          </a:p>
        </p:txBody>
      </p:sp>
      <p:sp>
        <p:nvSpPr>
          <p:cNvPr id="6" name="Marcador de Posição do Rodapé 5"/>
          <p:cNvSpPr>
            <a:spLocks noGrp="1"/>
          </p:cNvSpPr>
          <p:nvPr>
            <p:ph type="ftr" sz="quarter" idx="11"/>
          </p:nvPr>
        </p:nvSpPr>
        <p:spPr>
          <a:xfrm>
            <a:off x="3124200" y="6356350"/>
            <a:ext cx="2895600" cy="365125"/>
          </a:xfrm>
          <a:prstGeom prst="rect">
            <a:avLst/>
          </a:prstGeom>
        </p:spPr>
        <p:txBody>
          <a:bodyPr/>
          <a:lstStyle/>
          <a:p>
            <a:endParaRPr lang="pt-PT"/>
          </a:p>
        </p:txBody>
      </p:sp>
      <p:sp>
        <p:nvSpPr>
          <p:cNvPr id="7" name="Marcador de Posição do Número do Diapositivo 6"/>
          <p:cNvSpPr>
            <a:spLocks noGrp="1"/>
          </p:cNvSpPr>
          <p:nvPr>
            <p:ph type="sldNum" sz="quarter" idx="12"/>
          </p:nvPr>
        </p:nvSpPr>
        <p:spPr/>
        <p:txBody>
          <a:bodyPr/>
          <a:lstStyle/>
          <a:p>
            <a:fld id="{2E7B7ADE-70EE-49F0-840A-42B04D6011DD}" type="slidenum">
              <a:rPr lang="pt-PT" smtClean="0"/>
              <a:pPr/>
              <a:t>‹nº›</a:t>
            </a:fld>
            <a:endParaRPr lang="pt-PT"/>
          </a:p>
        </p:txBody>
      </p:sp>
    </p:spTree>
    <p:extLst>
      <p:ext uri="{BB962C8B-B14F-4D97-AF65-F5344CB8AC3E}">
        <p14:creationId xmlns:p14="http://schemas.microsoft.com/office/powerpoint/2010/main" xmlns="" val="3384199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lvl1pPr>
              <a:defRPr/>
            </a:lvl1pPr>
          </a:lstStyle>
          <a:p>
            <a:r>
              <a:rPr lang="pt-PT" smtClean="0"/>
              <a:t>Clique para editar o estilo</a:t>
            </a:r>
            <a:endParaRPr lang="pt-PT"/>
          </a:p>
        </p:txBody>
      </p:sp>
      <p:sp>
        <p:nvSpPr>
          <p:cNvPr id="3" name="Marcador de Posição do Texto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Marcador de Posição de Conteúdo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o Texto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Marcador de Posição de Conteúdo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7" name="Marcador de Posição da Data 6"/>
          <p:cNvSpPr>
            <a:spLocks noGrp="1"/>
          </p:cNvSpPr>
          <p:nvPr>
            <p:ph type="dt" sz="half" idx="10"/>
          </p:nvPr>
        </p:nvSpPr>
        <p:spPr/>
        <p:txBody>
          <a:bodyPr/>
          <a:lstStyle/>
          <a:p>
            <a:fld id="{55A2AD41-47C8-4109-800E-4160C375A066}" type="datetimeFigureOut">
              <a:rPr lang="pt-PT" smtClean="0"/>
              <a:pPr/>
              <a:t>19-09-2014</a:t>
            </a:fld>
            <a:endParaRPr lang="pt-PT"/>
          </a:p>
        </p:txBody>
      </p:sp>
      <p:sp>
        <p:nvSpPr>
          <p:cNvPr id="8" name="Marcador de Posição do Rodapé 7"/>
          <p:cNvSpPr>
            <a:spLocks noGrp="1"/>
          </p:cNvSpPr>
          <p:nvPr>
            <p:ph type="ftr" sz="quarter" idx="11"/>
          </p:nvPr>
        </p:nvSpPr>
        <p:spPr>
          <a:xfrm>
            <a:off x="3124200" y="6356350"/>
            <a:ext cx="2895600" cy="365125"/>
          </a:xfrm>
          <a:prstGeom prst="rect">
            <a:avLst/>
          </a:prstGeom>
        </p:spPr>
        <p:txBody>
          <a:bodyPr/>
          <a:lstStyle/>
          <a:p>
            <a:endParaRPr lang="pt-PT"/>
          </a:p>
        </p:txBody>
      </p:sp>
      <p:sp>
        <p:nvSpPr>
          <p:cNvPr id="9" name="Marcador de Posição do Número do Diapositivo 8"/>
          <p:cNvSpPr>
            <a:spLocks noGrp="1"/>
          </p:cNvSpPr>
          <p:nvPr>
            <p:ph type="sldNum" sz="quarter" idx="12"/>
          </p:nvPr>
        </p:nvSpPr>
        <p:spPr/>
        <p:txBody>
          <a:bodyPr/>
          <a:lstStyle/>
          <a:p>
            <a:fld id="{2E7B7ADE-70EE-49F0-840A-42B04D6011DD}" type="slidenum">
              <a:rPr lang="pt-PT" smtClean="0"/>
              <a:pPr/>
              <a:t>‹nº›</a:t>
            </a:fld>
            <a:endParaRPr lang="pt-PT"/>
          </a:p>
        </p:txBody>
      </p:sp>
    </p:spTree>
    <p:extLst>
      <p:ext uri="{BB962C8B-B14F-4D97-AF65-F5344CB8AC3E}">
        <p14:creationId xmlns:p14="http://schemas.microsoft.com/office/powerpoint/2010/main" xmlns="" val="8481117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PT" smtClean="0"/>
              <a:t>Clique para editar o estilo</a:t>
            </a:r>
            <a:endParaRPr lang="pt-PT"/>
          </a:p>
        </p:txBody>
      </p:sp>
      <p:sp>
        <p:nvSpPr>
          <p:cNvPr id="3" name="Marcador de Posição da Data 2"/>
          <p:cNvSpPr>
            <a:spLocks noGrp="1"/>
          </p:cNvSpPr>
          <p:nvPr>
            <p:ph type="dt" sz="half" idx="10"/>
          </p:nvPr>
        </p:nvSpPr>
        <p:spPr/>
        <p:txBody>
          <a:bodyPr/>
          <a:lstStyle/>
          <a:p>
            <a:fld id="{55A2AD41-47C8-4109-800E-4160C375A066}" type="datetimeFigureOut">
              <a:rPr lang="pt-PT" smtClean="0"/>
              <a:pPr/>
              <a:t>19-09-2014</a:t>
            </a:fld>
            <a:endParaRPr lang="pt-PT"/>
          </a:p>
        </p:txBody>
      </p:sp>
      <p:sp>
        <p:nvSpPr>
          <p:cNvPr id="4" name="Marcador de Posição do Rodapé 3"/>
          <p:cNvSpPr>
            <a:spLocks noGrp="1"/>
          </p:cNvSpPr>
          <p:nvPr>
            <p:ph type="ftr" sz="quarter" idx="11"/>
          </p:nvPr>
        </p:nvSpPr>
        <p:spPr>
          <a:xfrm>
            <a:off x="3124200" y="6356350"/>
            <a:ext cx="2895600" cy="365125"/>
          </a:xfrm>
          <a:prstGeom prst="rect">
            <a:avLst/>
          </a:prstGeom>
        </p:spPr>
        <p:txBody>
          <a:bodyPr/>
          <a:lstStyle/>
          <a:p>
            <a:endParaRPr lang="pt-PT"/>
          </a:p>
        </p:txBody>
      </p:sp>
      <p:sp>
        <p:nvSpPr>
          <p:cNvPr id="5" name="Marcador de Posição do Número do Diapositivo 4"/>
          <p:cNvSpPr>
            <a:spLocks noGrp="1"/>
          </p:cNvSpPr>
          <p:nvPr>
            <p:ph type="sldNum" sz="quarter" idx="12"/>
          </p:nvPr>
        </p:nvSpPr>
        <p:spPr/>
        <p:txBody>
          <a:bodyPr/>
          <a:lstStyle/>
          <a:p>
            <a:fld id="{2E7B7ADE-70EE-49F0-840A-42B04D6011DD}" type="slidenum">
              <a:rPr lang="pt-PT" smtClean="0"/>
              <a:pPr/>
              <a:t>‹nº›</a:t>
            </a:fld>
            <a:endParaRPr lang="pt-PT"/>
          </a:p>
        </p:txBody>
      </p:sp>
    </p:spTree>
    <p:extLst>
      <p:ext uri="{BB962C8B-B14F-4D97-AF65-F5344CB8AC3E}">
        <p14:creationId xmlns:p14="http://schemas.microsoft.com/office/powerpoint/2010/main" xmlns="" val="2828264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p:cNvSpPr>
            <a:spLocks noGrp="1"/>
          </p:cNvSpPr>
          <p:nvPr>
            <p:ph type="dt" sz="half" idx="10"/>
          </p:nvPr>
        </p:nvSpPr>
        <p:spPr/>
        <p:txBody>
          <a:bodyPr/>
          <a:lstStyle/>
          <a:p>
            <a:fld id="{55A2AD41-47C8-4109-800E-4160C375A066}" type="datetimeFigureOut">
              <a:rPr lang="pt-PT" smtClean="0"/>
              <a:pPr/>
              <a:t>19-09-2014</a:t>
            </a:fld>
            <a:endParaRPr lang="pt-PT"/>
          </a:p>
        </p:txBody>
      </p:sp>
      <p:sp>
        <p:nvSpPr>
          <p:cNvPr id="3" name="Marcador de Posição do Rodapé 2"/>
          <p:cNvSpPr>
            <a:spLocks noGrp="1"/>
          </p:cNvSpPr>
          <p:nvPr>
            <p:ph type="ftr" sz="quarter" idx="11"/>
          </p:nvPr>
        </p:nvSpPr>
        <p:spPr>
          <a:xfrm>
            <a:off x="3124200" y="6356350"/>
            <a:ext cx="2895600" cy="365125"/>
          </a:xfrm>
          <a:prstGeom prst="rect">
            <a:avLst/>
          </a:prstGeom>
        </p:spPr>
        <p:txBody>
          <a:bodyPr/>
          <a:lstStyle/>
          <a:p>
            <a:endParaRPr lang="pt-PT"/>
          </a:p>
        </p:txBody>
      </p:sp>
      <p:sp>
        <p:nvSpPr>
          <p:cNvPr id="4" name="Marcador de Posição do Número do Diapositivo 3"/>
          <p:cNvSpPr>
            <a:spLocks noGrp="1"/>
          </p:cNvSpPr>
          <p:nvPr>
            <p:ph type="sldNum" sz="quarter" idx="12"/>
          </p:nvPr>
        </p:nvSpPr>
        <p:spPr/>
        <p:txBody>
          <a:bodyPr/>
          <a:lstStyle/>
          <a:p>
            <a:fld id="{2E7B7ADE-70EE-49F0-840A-42B04D6011DD}" type="slidenum">
              <a:rPr lang="pt-PT" smtClean="0"/>
              <a:pPr/>
              <a:t>‹nº›</a:t>
            </a:fld>
            <a:endParaRPr lang="pt-PT"/>
          </a:p>
        </p:txBody>
      </p:sp>
    </p:spTree>
    <p:extLst>
      <p:ext uri="{BB962C8B-B14F-4D97-AF65-F5344CB8AC3E}">
        <p14:creationId xmlns:p14="http://schemas.microsoft.com/office/powerpoint/2010/main" xmlns="" val="27317404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a:prstGeom prst="rect">
            <a:avLst/>
          </a:prstGeom>
        </p:spPr>
        <p:txBody>
          <a:bodyPr anchor="b"/>
          <a:lstStyle>
            <a:lvl1pPr algn="l">
              <a:defRPr sz="2000" b="1"/>
            </a:lvl1pPr>
          </a:lstStyle>
          <a:p>
            <a:r>
              <a:rPr lang="pt-PT" smtClean="0"/>
              <a:t>Clique para editar o estilo</a:t>
            </a:r>
            <a:endParaRPr lang="pt-PT"/>
          </a:p>
        </p:txBody>
      </p:sp>
      <p:sp>
        <p:nvSpPr>
          <p:cNvPr id="3" name="Marcador de Posição de Conteúdo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o Texto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4"/>
          <p:cNvSpPr>
            <a:spLocks noGrp="1"/>
          </p:cNvSpPr>
          <p:nvPr>
            <p:ph type="dt" sz="half" idx="10"/>
          </p:nvPr>
        </p:nvSpPr>
        <p:spPr/>
        <p:txBody>
          <a:bodyPr/>
          <a:lstStyle/>
          <a:p>
            <a:fld id="{55A2AD41-47C8-4109-800E-4160C375A066}" type="datetimeFigureOut">
              <a:rPr lang="pt-PT" smtClean="0"/>
              <a:pPr/>
              <a:t>19-09-2014</a:t>
            </a:fld>
            <a:endParaRPr lang="pt-PT"/>
          </a:p>
        </p:txBody>
      </p:sp>
      <p:sp>
        <p:nvSpPr>
          <p:cNvPr id="6" name="Marcador de Posição do Rodapé 5"/>
          <p:cNvSpPr>
            <a:spLocks noGrp="1"/>
          </p:cNvSpPr>
          <p:nvPr>
            <p:ph type="ftr" sz="quarter" idx="11"/>
          </p:nvPr>
        </p:nvSpPr>
        <p:spPr>
          <a:xfrm>
            <a:off x="3124200" y="6356350"/>
            <a:ext cx="2895600" cy="365125"/>
          </a:xfrm>
          <a:prstGeom prst="rect">
            <a:avLst/>
          </a:prstGeom>
        </p:spPr>
        <p:txBody>
          <a:bodyPr/>
          <a:lstStyle/>
          <a:p>
            <a:endParaRPr lang="pt-PT"/>
          </a:p>
        </p:txBody>
      </p:sp>
      <p:sp>
        <p:nvSpPr>
          <p:cNvPr id="7" name="Marcador de Posição do Número do Diapositivo 6"/>
          <p:cNvSpPr>
            <a:spLocks noGrp="1"/>
          </p:cNvSpPr>
          <p:nvPr>
            <p:ph type="sldNum" sz="quarter" idx="12"/>
          </p:nvPr>
        </p:nvSpPr>
        <p:spPr/>
        <p:txBody>
          <a:bodyPr/>
          <a:lstStyle/>
          <a:p>
            <a:fld id="{2E7B7ADE-70EE-49F0-840A-42B04D6011DD}" type="slidenum">
              <a:rPr lang="pt-PT" smtClean="0"/>
              <a:pPr/>
              <a:t>‹nº›</a:t>
            </a:fld>
            <a:endParaRPr lang="pt-PT"/>
          </a:p>
        </p:txBody>
      </p:sp>
    </p:spTree>
    <p:extLst>
      <p:ext uri="{BB962C8B-B14F-4D97-AF65-F5344CB8AC3E}">
        <p14:creationId xmlns:p14="http://schemas.microsoft.com/office/powerpoint/2010/main" xmlns="" val="3975550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a:prstGeom prst="rect">
            <a:avLst/>
          </a:prstGeom>
        </p:spPr>
        <p:txBody>
          <a:bodyPr anchor="b"/>
          <a:lstStyle>
            <a:lvl1pPr algn="l">
              <a:defRPr sz="2000" b="1"/>
            </a:lvl1pPr>
          </a:lstStyle>
          <a:p>
            <a:r>
              <a:rPr lang="pt-PT" smtClean="0"/>
              <a:t>Clique para editar o estilo</a:t>
            </a:r>
            <a:endParaRPr lang="pt-PT"/>
          </a:p>
        </p:txBody>
      </p:sp>
      <p:sp>
        <p:nvSpPr>
          <p:cNvPr id="3" name="Marcador de Posição da Imagem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a:p>
        </p:txBody>
      </p:sp>
      <p:sp>
        <p:nvSpPr>
          <p:cNvPr id="4" name="Marcador de Posição do Texto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4"/>
          <p:cNvSpPr>
            <a:spLocks noGrp="1"/>
          </p:cNvSpPr>
          <p:nvPr>
            <p:ph type="dt" sz="half" idx="10"/>
          </p:nvPr>
        </p:nvSpPr>
        <p:spPr/>
        <p:txBody>
          <a:bodyPr/>
          <a:lstStyle/>
          <a:p>
            <a:fld id="{55A2AD41-47C8-4109-800E-4160C375A066}" type="datetimeFigureOut">
              <a:rPr lang="pt-PT" smtClean="0"/>
              <a:pPr/>
              <a:t>19-09-2014</a:t>
            </a:fld>
            <a:endParaRPr lang="pt-PT"/>
          </a:p>
        </p:txBody>
      </p:sp>
      <p:sp>
        <p:nvSpPr>
          <p:cNvPr id="6" name="Marcador de Posição do Rodapé 5"/>
          <p:cNvSpPr>
            <a:spLocks noGrp="1"/>
          </p:cNvSpPr>
          <p:nvPr>
            <p:ph type="ftr" sz="quarter" idx="11"/>
          </p:nvPr>
        </p:nvSpPr>
        <p:spPr>
          <a:xfrm>
            <a:off x="3124200" y="6356350"/>
            <a:ext cx="2895600" cy="365125"/>
          </a:xfrm>
          <a:prstGeom prst="rect">
            <a:avLst/>
          </a:prstGeom>
        </p:spPr>
        <p:txBody>
          <a:bodyPr/>
          <a:lstStyle/>
          <a:p>
            <a:endParaRPr lang="pt-PT"/>
          </a:p>
        </p:txBody>
      </p:sp>
      <p:sp>
        <p:nvSpPr>
          <p:cNvPr id="7" name="Marcador de Posição do Número do Diapositivo 6"/>
          <p:cNvSpPr>
            <a:spLocks noGrp="1"/>
          </p:cNvSpPr>
          <p:nvPr>
            <p:ph type="sldNum" sz="quarter" idx="12"/>
          </p:nvPr>
        </p:nvSpPr>
        <p:spPr/>
        <p:txBody>
          <a:bodyPr/>
          <a:lstStyle/>
          <a:p>
            <a:fld id="{2E7B7ADE-70EE-49F0-840A-42B04D6011DD}" type="slidenum">
              <a:rPr lang="pt-PT" smtClean="0"/>
              <a:pPr/>
              <a:t>‹nº›</a:t>
            </a:fld>
            <a:endParaRPr lang="pt-PT"/>
          </a:p>
        </p:txBody>
      </p:sp>
    </p:spTree>
    <p:extLst>
      <p:ext uri="{BB962C8B-B14F-4D97-AF65-F5344CB8AC3E}">
        <p14:creationId xmlns:p14="http://schemas.microsoft.com/office/powerpoint/2010/main" xmlns="" val="33268969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Marcador de Posição d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pt-PT" dirty="0" smtClean="0"/>
              <a:t>Out/2014</a:t>
            </a:r>
            <a:endParaRPr lang="pt-PT" dirty="0"/>
          </a:p>
        </p:txBody>
      </p:sp>
      <p:sp>
        <p:nvSpPr>
          <p:cNvPr id="6" name="Marcador de Posição do Número do Diapositivo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7B7ADE-70EE-49F0-840A-42B04D6011DD}" type="slidenum">
              <a:rPr lang="pt-PT" smtClean="0"/>
              <a:pPr/>
              <a:t>‹nº›</a:t>
            </a:fld>
            <a:endParaRPr lang="pt-PT" dirty="0"/>
          </a:p>
        </p:txBody>
      </p:sp>
      <p:pic>
        <p:nvPicPr>
          <p:cNvPr id="7" name="Picture 2" descr="C:\Users\Ana\Documents\ANA 13 -14\LOGOTIPOS\AEF_logo_Final_PNG.png"/>
          <p:cNvPicPr>
            <a:picLocks noChangeAspect="1" noChangeArrowheads="1"/>
          </p:cNvPicPr>
          <p:nvPr userDrawn="1"/>
        </p:nvPicPr>
        <p:blipFill>
          <a:blip r:embed="rId13" cstate="print">
            <a:extLst>
              <a:ext uri="{28A0092B-C50C-407E-A947-70E740481C1C}">
                <a14:useLocalDpi xmlns:a14="http://schemas.microsoft.com/office/drawing/2010/main" xmlns="" val="0"/>
              </a:ext>
            </a:extLst>
          </a:blip>
          <a:srcRect/>
          <a:stretch>
            <a:fillRect/>
          </a:stretch>
        </p:blipFill>
        <p:spPr bwMode="auto">
          <a:xfrm>
            <a:off x="74304" y="1081890"/>
            <a:ext cx="681272" cy="690926"/>
          </a:xfrm>
          <a:prstGeom prst="rect">
            <a:avLst/>
          </a:prstGeom>
          <a:noFill/>
          <a:extLst>
            <a:ext uri="{909E8E84-426E-40DD-AFC4-6F175D3DCCD1}">
              <a14:hiddenFill xmlns:a14="http://schemas.microsoft.com/office/drawing/2010/main" xmlns="">
                <a:solidFill>
                  <a:srgbClr val="FFFFFF"/>
                </a:solidFill>
              </a14:hiddenFill>
            </a:ext>
          </a:extLst>
        </p:spPr>
      </p:pic>
      <p:sp>
        <p:nvSpPr>
          <p:cNvPr id="8" name="CaixaDeTexto 7"/>
          <p:cNvSpPr txBox="1"/>
          <p:nvPr userDrawn="1"/>
        </p:nvSpPr>
        <p:spPr>
          <a:xfrm>
            <a:off x="0" y="1772816"/>
            <a:ext cx="1152128" cy="369332"/>
          </a:xfrm>
          <a:prstGeom prst="rect">
            <a:avLst/>
          </a:prstGeom>
          <a:noFill/>
        </p:spPr>
        <p:txBody>
          <a:bodyPr wrap="square" rtlCol="0">
            <a:spAutoFit/>
          </a:bodyPr>
          <a:lstStyle/>
          <a:p>
            <a:r>
              <a:rPr lang="pt-PT" sz="900" dirty="0" smtClean="0">
                <a:latin typeface="Arial" panose="020B0604020202020204" pitchFamily="34" charset="0"/>
                <a:cs typeface="Arial" panose="020B0604020202020204" pitchFamily="34" charset="0"/>
              </a:rPr>
              <a:t>Avaliar para medir, decidir e melhorar</a:t>
            </a:r>
            <a:endParaRPr lang="pt-PT" sz="900" dirty="0">
              <a:latin typeface="Arial" panose="020B0604020202020204" pitchFamily="34" charset="0"/>
              <a:cs typeface="Arial" panose="020B0604020202020204" pitchFamily="34" charset="0"/>
            </a:endParaRPr>
          </a:p>
        </p:txBody>
      </p:sp>
      <p:pic>
        <p:nvPicPr>
          <p:cNvPr id="2" name="Imagem 1"/>
          <p:cNvPicPr>
            <a:picLocks noChangeAspect="1"/>
          </p:cNvPicPr>
          <p:nvPr userDrawn="1"/>
        </p:nvPicPr>
        <p:blipFill>
          <a:blip r:embed="rId14" cstate="print">
            <a:extLst>
              <a:ext uri="{28A0092B-C50C-407E-A947-70E740481C1C}">
                <a14:useLocalDpi xmlns:a14="http://schemas.microsoft.com/office/drawing/2010/main" xmlns="" val="0"/>
              </a:ext>
            </a:extLst>
          </a:blip>
          <a:stretch>
            <a:fillRect/>
          </a:stretch>
        </p:blipFill>
        <p:spPr>
          <a:xfrm>
            <a:off x="74304" y="457408"/>
            <a:ext cx="1440160" cy="307296"/>
          </a:xfrm>
          <a:prstGeom prst="rect">
            <a:avLst/>
          </a:prstGeom>
        </p:spPr>
      </p:pic>
    </p:spTree>
    <p:extLst>
      <p:ext uri="{BB962C8B-B14F-4D97-AF65-F5344CB8AC3E}">
        <p14:creationId xmlns:p14="http://schemas.microsoft.com/office/powerpoint/2010/main" xmlns="" val="260650567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mailto:esecfundao@gmail.com" TargetMode="Externa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hyperlink" Target="http://www.esfundao.pt/" TargetMode="External"/><Relationship Id="rId4" Type="http://schemas.openxmlformats.org/officeDocument/2006/relationships/hyperlink" Target="mailto:anapina@esfundao.pt"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619674" y="548680"/>
            <a:ext cx="7056782" cy="5082480"/>
          </a:xfrm>
          <a:prstGeom prst="rect">
            <a:avLst/>
          </a:prstGeom>
        </p:spPr>
      </p:pic>
      <p:sp>
        <p:nvSpPr>
          <p:cNvPr id="7" name="Subtítulo 2"/>
          <p:cNvSpPr txBox="1">
            <a:spLocks/>
          </p:cNvSpPr>
          <p:nvPr/>
        </p:nvSpPr>
        <p:spPr>
          <a:xfrm>
            <a:off x="1619673" y="4581128"/>
            <a:ext cx="7344816" cy="1758280"/>
          </a:xfrm>
          <a:prstGeom prst="rect">
            <a:avLst/>
          </a:prstGeom>
        </p:spPr>
        <p:style>
          <a:lnRef idx="0">
            <a:schemeClr val="accent5"/>
          </a:lnRef>
          <a:fillRef idx="3">
            <a:schemeClr val="accent5"/>
          </a:fillRef>
          <a:effectRef idx="3">
            <a:schemeClr val="accent5"/>
          </a:effectRef>
          <a:fontRef idx="minor">
            <a:schemeClr val="lt1"/>
          </a:fontRef>
        </p:style>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pt-PT" sz="2800" dirty="0" smtClean="0">
                <a:latin typeface="Arial" panose="020B0604020202020204" pitchFamily="34" charset="0"/>
                <a:cs typeface="Arial" panose="020B0604020202020204" pitchFamily="34" charset="0"/>
              </a:rPr>
              <a:t>Agrupamento de Escolas do Fundão</a:t>
            </a:r>
          </a:p>
          <a:p>
            <a:pPr marL="0" indent="0">
              <a:lnSpc>
                <a:spcPct val="150000"/>
              </a:lnSpc>
              <a:buNone/>
            </a:pPr>
            <a:r>
              <a:rPr lang="pt-PT" sz="2800" b="1" i="1" dirty="0" smtClean="0">
                <a:latin typeface="Arial" panose="020B0604020202020204" pitchFamily="34" charset="0"/>
                <a:cs typeface="Arial" panose="020B0604020202020204" pitchFamily="34" charset="0"/>
              </a:rPr>
              <a:t>Autoavaliar para medir, decidir e melhorar</a:t>
            </a:r>
          </a:p>
          <a:p>
            <a:pPr marL="0" indent="0">
              <a:lnSpc>
                <a:spcPct val="150000"/>
              </a:lnSpc>
              <a:buNone/>
            </a:pPr>
            <a:endParaRPr lang="pt-PT" b="1" i="1" dirty="0">
              <a:latin typeface="Arial" panose="020B0604020202020204" pitchFamily="34" charset="0"/>
              <a:cs typeface="Arial" panose="020B0604020202020204" pitchFamily="34" charset="0"/>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2956" y="2276872"/>
            <a:ext cx="1546716" cy="121289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42209908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p:cNvSpPr txBox="1"/>
          <p:nvPr/>
        </p:nvSpPr>
        <p:spPr>
          <a:xfrm>
            <a:off x="1115616" y="1970512"/>
            <a:ext cx="6097419" cy="3600986"/>
          </a:xfrm>
          <a:prstGeom prst="rect">
            <a:avLst/>
          </a:prstGeom>
          <a:solidFill>
            <a:schemeClr val="tx2">
              <a:lumMod val="20000"/>
              <a:lumOff val="80000"/>
            </a:schemeClr>
          </a:solidFill>
        </p:spPr>
        <p:style>
          <a:lnRef idx="2">
            <a:schemeClr val="accent5"/>
          </a:lnRef>
          <a:fillRef idx="1">
            <a:schemeClr val="lt1"/>
          </a:fillRef>
          <a:effectRef idx="0">
            <a:schemeClr val="accent5"/>
          </a:effectRef>
          <a:fontRef idx="minor">
            <a:schemeClr val="dk1"/>
          </a:fontRef>
        </p:style>
        <p:txBody>
          <a:bodyPr wrap="square" rtlCol="0">
            <a:spAutoFit/>
          </a:bodyPr>
          <a:lstStyle/>
          <a:p>
            <a:endParaRPr lang="pt-PT" sz="2400" dirty="0" smtClean="0">
              <a:solidFill>
                <a:schemeClr val="tx1"/>
              </a:solidFill>
              <a:latin typeface="Arial" panose="020B0604020202020204" pitchFamily="34" charset="0"/>
              <a:cs typeface="Arial" panose="020B0604020202020204" pitchFamily="34" charset="0"/>
            </a:endParaRPr>
          </a:p>
          <a:p>
            <a:pPr>
              <a:lnSpc>
                <a:spcPct val="150000"/>
              </a:lnSpc>
            </a:pPr>
            <a:r>
              <a:rPr lang="pt-PT" sz="2400" dirty="0" smtClean="0">
                <a:solidFill>
                  <a:schemeClr val="tx1"/>
                </a:solidFill>
                <a:latin typeface="Arial" panose="020B0604020202020204" pitchFamily="34" charset="0"/>
                <a:cs typeface="Arial" panose="020B0604020202020204" pitchFamily="34" charset="0"/>
              </a:rPr>
              <a:t>O </a:t>
            </a:r>
            <a:r>
              <a:rPr lang="pt-PT" sz="2400" dirty="0">
                <a:solidFill>
                  <a:schemeClr val="tx1"/>
                </a:solidFill>
                <a:latin typeface="Arial" panose="020B0604020202020204" pitchFamily="34" charset="0"/>
                <a:cs typeface="Arial" panose="020B0604020202020204" pitchFamily="34" charset="0"/>
              </a:rPr>
              <a:t>facto deste modelo não ser específico para as escolas obrigou à sua adaptação. Este aspeto e a falta de formação dos elementos da equipa justificaram a opção de implementação de forma faseada.</a:t>
            </a:r>
          </a:p>
          <a:p>
            <a:endParaRPr lang="pt-PT" sz="2400" dirty="0" smtClean="0">
              <a:latin typeface="Arial" panose="020B0604020202020204" pitchFamily="34" charset="0"/>
              <a:cs typeface="Arial" panose="020B0604020202020204" pitchFamily="34" charset="0"/>
            </a:endParaRPr>
          </a:p>
        </p:txBody>
      </p:sp>
      <p:grpSp>
        <p:nvGrpSpPr>
          <p:cNvPr id="7" name="Grupo 6"/>
          <p:cNvGrpSpPr/>
          <p:nvPr/>
        </p:nvGrpSpPr>
        <p:grpSpPr>
          <a:xfrm>
            <a:off x="7184257" y="10771"/>
            <a:ext cx="1959741" cy="1959741"/>
            <a:chOff x="4160059" y="257979"/>
            <a:chExt cx="1959741" cy="1959741"/>
          </a:xfrm>
        </p:grpSpPr>
        <p:sp>
          <p:nvSpPr>
            <p:cNvPr id="9" name="Circular 8"/>
            <p:cNvSpPr/>
            <p:nvPr/>
          </p:nvSpPr>
          <p:spPr>
            <a:xfrm rot="5400000">
              <a:off x="4160059" y="257979"/>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Circular 4"/>
            <p:cNvSpPr/>
            <p:nvPr/>
          </p:nvSpPr>
          <p:spPr>
            <a:xfrm>
              <a:off x="4160059" y="831974"/>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Medir</a:t>
              </a:r>
              <a:endParaRPr lang="pt-PT" sz="2000" b="1" kern="1200" dirty="0">
                <a:latin typeface="Arial" panose="020B0604020202020204" pitchFamily="34" charset="0"/>
                <a:cs typeface="Arial" panose="020B0604020202020204" pitchFamily="34" charset="0"/>
              </a:endParaRPr>
            </a:p>
          </p:txBody>
        </p:sp>
      </p:grpSp>
      <p:sp>
        <p:nvSpPr>
          <p:cNvPr id="6" name="Rectângulo 5"/>
          <p:cNvSpPr/>
          <p:nvPr/>
        </p:nvSpPr>
        <p:spPr>
          <a:xfrm>
            <a:off x="1619672" y="353933"/>
            <a:ext cx="2880320"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a:solidFill>
                  <a:schemeClr val="tx1"/>
                </a:solidFill>
                <a:latin typeface="Arial" panose="020B0604020202020204" pitchFamily="34" charset="0"/>
                <a:cs typeface="Arial" panose="020B0604020202020204" pitchFamily="34" charset="0"/>
              </a:rPr>
              <a:t>O que foi avaliado</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41340007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p:cNvSpPr txBox="1"/>
          <p:nvPr/>
        </p:nvSpPr>
        <p:spPr>
          <a:xfrm>
            <a:off x="1185958" y="1045493"/>
            <a:ext cx="6212657" cy="5632311"/>
          </a:xfrm>
          <a:prstGeom prst="rect">
            <a:avLst/>
          </a:prstGeom>
          <a:solidFill>
            <a:schemeClr val="tx2">
              <a:lumMod val="20000"/>
              <a:lumOff val="80000"/>
            </a:schemeClr>
          </a:solidFill>
        </p:spPr>
        <p:style>
          <a:lnRef idx="2">
            <a:schemeClr val="accent5"/>
          </a:lnRef>
          <a:fillRef idx="1">
            <a:schemeClr val="lt1"/>
          </a:fillRef>
          <a:effectRef idx="0">
            <a:schemeClr val="accent5"/>
          </a:effectRef>
          <a:fontRef idx="minor">
            <a:schemeClr val="dk1"/>
          </a:fontRef>
        </p:style>
        <p:txBody>
          <a:bodyPr wrap="square" rtlCol="0">
            <a:spAutoFit/>
          </a:bodyPr>
          <a:lstStyle/>
          <a:p>
            <a:pPr>
              <a:lnSpc>
                <a:spcPct val="150000"/>
              </a:lnSpc>
            </a:pPr>
            <a:r>
              <a:rPr lang="pt-PT" sz="2400" b="1" dirty="0" smtClean="0">
                <a:solidFill>
                  <a:schemeClr val="tx1"/>
                </a:solidFill>
                <a:latin typeface="Arial" panose="020B0604020202020204" pitchFamily="34" charset="0"/>
                <a:cs typeface="Arial" panose="020B0604020202020204" pitchFamily="34" charset="0"/>
              </a:rPr>
              <a:t>Para </a:t>
            </a:r>
            <a:r>
              <a:rPr lang="pt-PT" sz="2400" b="1" dirty="0">
                <a:solidFill>
                  <a:schemeClr val="tx1"/>
                </a:solidFill>
                <a:latin typeface="Arial" panose="020B0604020202020204" pitchFamily="34" charset="0"/>
                <a:cs typeface="Arial" panose="020B0604020202020204" pitchFamily="34" charset="0"/>
              </a:rPr>
              <a:t>obter </a:t>
            </a:r>
            <a:r>
              <a:rPr lang="pt-PT" sz="2400" b="1" dirty="0" smtClean="0">
                <a:solidFill>
                  <a:schemeClr val="tx1"/>
                </a:solidFill>
                <a:latin typeface="Arial" panose="020B0604020202020204" pitchFamily="34" charset="0"/>
                <a:cs typeface="Arial" panose="020B0604020202020204" pitchFamily="34" charset="0"/>
              </a:rPr>
              <a:t>evidências:</a:t>
            </a:r>
            <a:endParaRPr lang="pt-PT" sz="2400" b="1" dirty="0">
              <a:solidFill>
                <a:schemeClr val="tx1"/>
              </a:solidFill>
              <a:latin typeface="Arial" panose="020B0604020202020204" pitchFamily="34" charset="0"/>
              <a:cs typeface="Arial" panose="020B0604020202020204" pitchFamily="34" charset="0"/>
            </a:endParaRPr>
          </a:p>
          <a:p>
            <a:pPr marL="342900" indent="-342900">
              <a:lnSpc>
                <a:spcPct val="150000"/>
              </a:lnSpc>
              <a:buFont typeface="Arial" panose="020B0604020202020204" pitchFamily="34" charset="0"/>
              <a:buChar char="•"/>
            </a:pPr>
            <a:r>
              <a:rPr lang="pt-PT" sz="2400" dirty="0" smtClean="0">
                <a:solidFill>
                  <a:schemeClr val="tx1"/>
                </a:solidFill>
                <a:latin typeface="Arial" panose="020B0604020202020204" pitchFamily="34" charset="0"/>
                <a:cs typeface="Arial" panose="020B0604020202020204" pitchFamily="34" charset="0"/>
              </a:rPr>
              <a:t>Elaboraram-se </a:t>
            </a:r>
            <a:r>
              <a:rPr lang="pt-PT" sz="2400" dirty="0">
                <a:solidFill>
                  <a:schemeClr val="tx1"/>
                </a:solidFill>
                <a:latin typeface="Arial" panose="020B0604020202020204" pitchFamily="34" charset="0"/>
                <a:cs typeface="Arial" panose="020B0604020202020204" pitchFamily="34" charset="0"/>
              </a:rPr>
              <a:t>questionários e guiões de entrevistas, </a:t>
            </a:r>
            <a:r>
              <a:rPr lang="pt-PT" sz="2400" dirty="0" smtClean="0">
                <a:solidFill>
                  <a:schemeClr val="tx1"/>
                </a:solidFill>
                <a:latin typeface="Arial" panose="020B0604020202020204" pitchFamily="34" charset="0"/>
                <a:cs typeface="Arial" panose="020B0604020202020204" pitchFamily="34" charset="0"/>
              </a:rPr>
              <a:t>fez-se </a:t>
            </a:r>
            <a:r>
              <a:rPr lang="pt-PT" sz="2400" dirty="0">
                <a:solidFill>
                  <a:schemeClr val="tx1"/>
                </a:solidFill>
                <a:latin typeface="Arial" panose="020B0604020202020204" pitchFamily="34" charset="0"/>
                <a:cs typeface="Arial" panose="020B0604020202020204" pitchFamily="34" charset="0"/>
              </a:rPr>
              <a:t>a pré-testagem, </a:t>
            </a:r>
            <a:r>
              <a:rPr lang="pt-PT" sz="2400" dirty="0" smtClean="0">
                <a:solidFill>
                  <a:schemeClr val="tx1"/>
                </a:solidFill>
                <a:latin typeface="Arial" panose="020B0604020202020204" pitchFamily="34" charset="0"/>
                <a:cs typeface="Arial" panose="020B0604020202020204" pitchFamily="34" charset="0"/>
              </a:rPr>
              <a:t>aplicaram-se </a:t>
            </a:r>
            <a:r>
              <a:rPr lang="pt-PT" sz="2400" dirty="0">
                <a:solidFill>
                  <a:schemeClr val="tx1"/>
                </a:solidFill>
                <a:latin typeface="Arial" panose="020B0604020202020204" pitchFamily="34" charset="0"/>
                <a:cs typeface="Arial" panose="020B0604020202020204" pitchFamily="34" charset="0"/>
              </a:rPr>
              <a:t>e </a:t>
            </a:r>
            <a:r>
              <a:rPr lang="pt-PT" sz="2400" dirty="0" smtClean="0">
                <a:solidFill>
                  <a:schemeClr val="tx1"/>
                </a:solidFill>
                <a:latin typeface="Arial" panose="020B0604020202020204" pitchFamily="34" charset="0"/>
                <a:cs typeface="Arial" panose="020B0604020202020204" pitchFamily="34" charset="0"/>
              </a:rPr>
              <a:t>fez-se </a:t>
            </a:r>
            <a:r>
              <a:rPr lang="pt-PT" sz="2400" dirty="0">
                <a:solidFill>
                  <a:schemeClr val="tx1"/>
                </a:solidFill>
                <a:latin typeface="Arial" panose="020B0604020202020204" pitchFamily="34" charset="0"/>
                <a:cs typeface="Arial" panose="020B0604020202020204" pitchFamily="34" charset="0"/>
              </a:rPr>
              <a:t>o tratamento dos dados </a:t>
            </a:r>
            <a:r>
              <a:rPr lang="pt-PT" sz="2400" dirty="0" smtClean="0">
                <a:solidFill>
                  <a:schemeClr val="tx1"/>
                </a:solidFill>
                <a:latin typeface="Arial" panose="020B0604020202020204" pitchFamily="34" charset="0"/>
                <a:cs typeface="Arial" panose="020B0604020202020204" pitchFamily="34" charset="0"/>
              </a:rPr>
              <a:t>recolhidos; </a:t>
            </a:r>
          </a:p>
          <a:p>
            <a:pPr marL="342900" indent="-342900">
              <a:lnSpc>
                <a:spcPct val="150000"/>
              </a:lnSpc>
              <a:buFont typeface="Arial" panose="020B0604020202020204" pitchFamily="34" charset="0"/>
              <a:buChar char="•"/>
            </a:pPr>
            <a:r>
              <a:rPr lang="pt-PT" sz="2400" dirty="0" smtClean="0">
                <a:solidFill>
                  <a:schemeClr val="tx1"/>
                </a:solidFill>
                <a:latin typeface="Arial" panose="020B0604020202020204" pitchFamily="34" charset="0"/>
                <a:cs typeface="Arial" panose="020B0604020202020204" pitchFamily="34" charset="0"/>
              </a:rPr>
              <a:t>Consultaram-se </a:t>
            </a:r>
            <a:r>
              <a:rPr lang="pt-PT" sz="2400" dirty="0">
                <a:solidFill>
                  <a:schemeClr val="tx1"/>
                </a:solidFill>
                <a:latin typeface="Arial" panose="020B0604020202020204" pitchFamily="34" charset="0"/>
                <a:cs typeface="Arial" panose="020B0604020202020204" pitchFamily="34" charset="0"/>
              </a:rPr>
              <a:t>documentos específicos (PEE, PAA, atas de reuniões, planos de formação, jornais, relatórios, </a:t>
            </a:r>
            <a:r>
              <a:rPr lang="pt-PT" sz="2400" dirty="0" smtClean="0">
                <a:solidFill>
                  <a:schemeClr val="tx1"/>
                </a:solidFill>
                <a:latin typeface="Arial" panose="020B0604020202020204" pitchFamily="34" charset="0"/>
                <a:cs typeface="Arial" panose="020B0604020202020204" pitchFamily="34" charset="0"/>
              </a:rPr>
              <a:t>…);</a:t>
            </a:r>
          </a:p>
          <a:p>
            <a:pPr marL="342900" indent="-342900">
              <a:lnSpc>
                <a:spcPct val="150000"/>
              </a:lnSpc>
              <a:buFont typeface="Arial" panose="020B0604020202020204" pitchFamily="34" charset="0"/>
              <a:buChar char="•"/>
            </a:pPr>
            <a:r>
              <a:rPr lang="pt-PT" sz="2400" dirty="0" smtClean="0">
                <a:solidFill>
                  <a:schemeClr val="tx1"/>
                </a:solidFill>
                <a:latin typeface="Arial" panose="020B0604020202020204" pitchFamily="34" charset="0"/>
                <a:cs typeface="Arial" panose="020B0604020202020204" pitchFamily="34" charset="0"/>
              </a:rPr>
              <a:t>Preencheram-se </a:t>
            </a:r>
            <a:r>
              <a:rPr lang="pt-PT" sz="2400" dirty="0">
                <a:solidFill>
                  <a:schemeClr val="tx1"/>
                </a:solidFill>
                <a:latin typeface="Arial" panose="020B0604020202020204" pitchFamily="34" charset="0"/>
                <a:cs typeface="Arial" panose="020B0604020202020204" pitchFamily="34" charset="0"/>
              </a:rPr>
              <a:t>grelhas de autoavaliação e </a:t>
            </a:r>
            <a:r>
              <a:rPr lang="pt-PT" sz="2400" dirty="0" smtClean="0">
                <a:solidFill>
                  <a:schemeClr val="tx1"/>
                </a:solidFill>
                <a:latin typeface="Arial" panose="020B0604020202020204" pitchFamily="34" charset="0"/>
                <a:cs typeface="Arial" panose="020B0604020202020204" pitchFamily="34" charset="0"/>
              </a:rPr>
              <a:t>elaboraram-se relatórios.</a:t>
            </a:r>
          </a:p>
        </p:txBody>
      </p:sp>
      <p:grpSp>
        <p:nvGrpSpPr>
          <p:cNvPr id="7" name="Grupo 6"/>
          <p:cNvGrpSpPr/>
          <p:nvPr/>
        </p:nvGrpSpPr>
        <p:grpSpPr>
          <a:xfrm>
            <a:off x="7184257" y="10771"/>
            <a:ext cx="1959741" cy="1959741"/>
            <a:chOff x="4160059" y="257979"/>
            <a:chExt cx="1959741" cy="1959741"/>
          </a:xfrm>
        </p:grpSpPr>
        <p:sp>
          <p:nvSpPr>
            <p:cNvPr id="9" name="Circular 8"/>
            <p:cNvSpPr/>
            <p:nvPr/>
          </p:nvSpPr>
          <p:spPr>
            <a:xfrm rot="5400000">
              <a:off x="4160059" y="257979"/>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Circular 4"/>
            <p:cNvSpPr/>
            <p:nvPr/>
          </p:nvSpPr>
          <p:spPr>
            <a:xfrm>
              <a:off x="4160059" y="831974"/>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Medir</a:t>
              </a:r>
              <a:endParaRPr lang="pt-PT" sz="2000" b="1" kern="1200" dirty="0">
                <a:latin typeface="Arial" panose="020B0604020202020204" pitchFamily="34" charset="0"/>
                <a:cs typeface="Arial" panose="020B0604020202020204" pitchFamily="34" charset="0"/>
              </a:endParaRPr>
            </a:p>
          </p:txBody>
        </p:sp>
      </p:grpSp>
      <p:sp>
        <p:nvSpPr>
          <p:cNvPr id="6" name="Rectângulo 5"/>
          <p:cNvSpPr/>
          <p:nvPr/>
        </p:nvSpPr>
        <p:spPr>
          <a:xfrm>
            <a:off x="1619672" y="353933"/>
            <a:ext cx="2880320"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Como foi </a:t>
            </a:r>
            <a:r>
              <a:rPr lang="pt-PT" sz="2400" b="1" dirty="0">
                <a:solidFill>
                  <a:schemeClr val="tx1"/>
                </a:solidFill>
                <a:latin typeface="Arial" panose="020B0604020202020204" pitchFamily="34" charset="0"/>
                <a:cs typeface="Arial" panose="020B0604020202020204" pitchFamily="34" charset="0"/>
              </a:rPr>
              <a:t>avaliado</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5122313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CaixaDeTexto 7"/>
          <p:cNvSpPr txBox="1"/>
          <p:nvPr/>
        </p:nvSpPr>
        <p:spPr>
          <a:xfrm>
            <a:off x="1115616" y="1484784"/>
            <a:ext cx="6212657" cy="4524315"/>
          </a:xfrm>
          <a:prstGeom prst="rect">
            <a:avLst/>
          </a:prstGeom>
          <a:solidFill>
            <a:schemeClr val="tx2">
              <a:lumMod val="20000"/>
              <a:lumOff val="80000"/>
            </a:schemeClr>
          </a:solidFill>
        </p:spPr>
        <p:style>
          <a:lnRef idx="2">
            <a:schemeClr val="accent5"/>
          </a:lnRef>
          <a:fillRef idx="1">
            <a:schemeClr val="lt1"/>
          </a:fillRef>
          <a:effectRef idx="0">
            <a:schemeClr val="accent5"/>
          </a:effectRef>
          <a:fontRef idx="minor">
            <a:schemeClr val="dk1"/>
          </a:fontRef>
        </p:style>
        <p:txBody>
          <a:bodyPr wrap="square" rtlCol="0">
            <a:spAutoFit/>
          </a:bodyPr>
          <a:lstStyle/>
          <a:p>
            <a:r>
              <a:rPr lang="pt-PT" sz="2400" b="1" dirty="0" smtClean="0">
                <a:latin typeface="Arial" panose="020B0604020202020204" pitchFamily="34" charset="0"/>
                <a:cs typeface="Arial" panose="020B0604020202020204" pitchFamily="34" charset="0"/>
              </a:rPr>
              <a:t>pontuação</a:t>
            </a:r>
            <a:r>
              <a:rPr lang="pt-PT" sz="2400" dirty="0" smtClean="0">
                <a:latin typeface="Arial" panose="020B0604020202020204" pitchFamily="34" charset="0"/>
                <a:cs typeface="Arial" panose="020B0604020202020204" pitchFamily="34" charset="0"/>
              </a:rPr>
              <a:t>:</a:t>
            </a:r>
          </a:p>
          <a:p>
            <a:endParaRPr lang="pt-PT" sz="2400" dirty="0" smtClean="0">
              <a:latin typeface="Arial" panose="020B0604020202020204" pitchFamily="34" charset="0"/>
              <a:cs typeface="Arial" panose="020B0604020202020204" pitchFamily="34" charset="0"/>
            </a:endParaRPr>
          </a:p>
          <a:p>
            <a:pPr>
              <a:lnSpc>
                <a:spcPct val="150000"/>
              </a:lnSpc>
            </a:pPr>
            <a:r>
              <a:rPr lang="pt-PT" sz="2400" dirty="0" smtClean="0">
                <a:latin typeface="Arial" panose="020B0604020202020204" pitchFamily="34" charset="0"/>
                <a:cs typeface="Arial" panose="020B0604020202020204" pitchFamily="34" charset="0"/>
              </a:rPr>
              <a:t>Inicialmente </a:t>
            </a:r>
            <a:r>
              <a:rPr lang="pt-PT" sz="2400" dirty="0">
                <a:latin typeface="Arial" panose="020B0604020202020204" pitchFamily="34" charset="0"/>
                <a:cs typeface="Arial" panose="020B0604020202020204" pitchFamily="34" charset="0"/>
              </a:rPr>
              <a:t>foi proposto o sistema de pontuação previsto no modelo CAF 2002 (cinco escalões de 0 a 5). Posteriormente, e por sugestão de consultores do IPCB e do ISEL, optou-se pelo sistema clássico de 0 a 100</a:t>
            </a:r>
            <a:r>
              <a:rPr lang="pt-PT" sz="2400" dirty="0" smtClean="0">
                <a:latin typeface="Arial" panose="020B0604020202020204" pitchFamily="34" charset="0"/>
                <a:cs typeface="Arial" panose="020B0604020202020204" pitchFamily="34" charset="0"/>
              </a:rPr>
              <a:t>%.</a:t>
            </a:r>
            <a:endParaRPr lang="pt-PT" sz="2400" dirty="0">
              <a:latin typeface="Arial" panose="020B0604020202020204" pitchFamily="34" charset="0"/>
              <a:cs typeface="Arial" panose="020B0604020202020204" pitchFamily="34" charset="0"/>
            </a:endParaRPr>
          </a:p>
          <a:p>
            <a:endParaRPr lang="pt-PT" sz="2400" dirty="0" smtClean="0">
              <a:latin typeface="Arial" panose="020B0604020202020204" pitchFamily="34" charset="0"/>
              <a:cs typeface="Arial" panose="020B0604020202020204" pitchFamily="34" charset="0"/>
            </a:endParaRPr>
          </a:p>
        </p:txBody>
      </p:sp>
      <p:grpSp>
        <p:nvGrpSpPr>
          <p:cNvPr id="7" name="Grupo 6"/>
          <p:cNvGrpSpPr/>
          <p:nvPr/>
        </p:nvGrpSpPr>
        <p:grpSpPr>
          <a:xfrm>
            <a:off x="7184257" y="10771"/>
            <a:ext cx="1959741" cy="1959741"/>
            <a:chOff x="4160059" y="257979"/>
            <a:chExt cx="1959741" cy="1959741"/>
          </a:xfrm>
        </p:grpSpPr>
        <p:sp>
          <p:nvSpPr>
            <p:cNvPr id="9" name="Circular 8"/>
            <p:cNvSpPr/>
            <p:nvPr/>
          </p:nvSpPr>
          <p:spPr>
            <a:xfrm rot="5400000">
              <a:off x="4160059" y="257979"/>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Circular 4"/>
            <p:cNvSpPr/>
            <p:nvPr/>
          </p:nvSpPr>
          <p:spPr>
            <a:xfrm>
              <a:off x="4160059" y="831974"/>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Medir</a:t>
              </a:r>
              <a:endParaRPr lang="pt-PT" sz="2000" b="1" kern="1200" dirty="0">
                <a:latin typeface="Arial" panose="020B0604020202020204" pitchFamily="34" charset="0"/>
                <a:cs typeface="Arial" panose="020B0604020202020204" pitchFamily="34" charset="0"/>
              </a:endParaRPr>
            </a:p>
          </p:txBody>
        </p:sp>
      </p:grpSp>
      <p:sp>
        <p:nvSpPr>
          <p:cNvPr id="11" name="Rectângulo 10"/>
          <p:cNvSpPr/>
          <p:nvPr/>
        </p:nvSpPr>
        <p:spPr>
          <a:xfrm>
            <a:off x="1619672" y="353933"/>
            <a:ext cx="2880320"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Como foi </a:t>
            </a:r>
            <a:r>
              <a:rPr lang="pt-PT" sz="2400" b="1" dirty="0">
                <a:solidFill>
                  <a:schemeClr val="tx1"/>
                </a:solidFill>
                <a:latin typeface="Arial" panose="020B0604020202020204" pitchFamily="34" charset="0"/>
                <a:cs typeface="Arial" panose="020B0604020202020204" pitchFamily="34" charset="0"/>
              </a:rPr>
              <a:t>avaliado</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31643764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CaixaDeTexto 7"/>
          <p:cNvSpPr txBox="1"/>
          <p:nvPr/>
        </p:nvSpPr>
        <p:spPr>
          <a:xfrm>
            <a:off x="999665" y="1085485"/>
            <a:ext cx="6212657" cy="830997"/>
          </a:xfrm>
          <a:prstGeom prst="rect">
            <a:avLst/>
          </a:prstGeom>
          <a:solidFill>
            <a:schemeClr val="tx2">
              <a:lumMod val="20000"/>
              <a:lumOff val="80000"/>
            </a:schemeClr>
          </a:solidFill>
        </p:spPr>
        <p:style>
          <a:lnRef idx="2">
            <a:schemeClr val="accent5"/>
          </a:lnRef>
          <a:fillRef idx="1">
            <a:schemeClr val="lt1"/>
          </a:fillRef>
          <a:effectRef idx="0">
            <a:schemeClr val="accent5"/>
          </a:effectRef>
          <a:fontRef idx="minor">
            <a:schemeClr val="dk1"/>
          </a:fontRef>
        </p:style>
        <p:txBody>
          <a:bodyPr wrap="square" rtlCol="0">
            <a:spAutoFit/>
          </a:bodyPr>
          <a:lstStyle/>
          <a:p>
            <a:r>
              <a:rPr lang="pt-PT" sz="2400" b="1" dirty="0" smtClean="0">
                <a:latin typeface="Arial" panose="020B0604020202020204" pitchFamily="34" charset="0"/>
                <a:cs typeface="Arial" panose="020B0604020202020204" pitchFamily="34" charset="0"/>
              </a:rPr>
              <a:t>Pontuação obtida nos critérios dos resultados</a:t>
            </a:r>
            <a:r>
              <a:rPr lang="pt-PT" sz="2400" dirty="0" smtClean="0">
                <a:latin typeface="Arial" panose="020B0604020202020204" pitchFamily="34" charset="0"/>
                <a:cs typeface="Arial" panose="020B0604020202020204" pitchFamily="34" charset="0"/>
              </a:rPr>
              <a:t>:</a:t>
            </a:r>
          </a:p>
        </p:txBody>
      </p:sp>
      <p:grpSp>
        <p:nvGrpSpPr>
          <p:cNvPr id="7" name="Grupo 6"/>
          <p:cNvGrpSpPr/>
          <p:nvPr/>
        </p:nvGrpSpPr>
        <p:grpSpPr>
          <a:xfrm>
            <a:off x="7184257" y="10771"/>
            <a:ext cx="1959741" cy="1959741"/>
            <a:chOff x="4160059" y="257979"/>
            <a:chExt cx="1959741" cy="1959741"/>
          </a:xfrm>
        </p:grpSpPr>
        <p:sp>
          <p:nvSpPr>
            <p:cNvPr id="9" name="Circular 8"/>
            <p:cNvSpPr/>
            <p:nvPr/>
          </p:nvSpPr>
          <p:spPr>
            <a:xfrm rot="5400000">
              <a:off x="4160059" y="257979"/>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Circular 4"/>
            <p:cNvSpPr/>
            <p:nvPr/>
          </p:nvSpPr>
          <p:spPr>
            <a:xfrm>
              <a:off x="4160059" y="831974"/>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Medir</a:t>
              </a:r>
              <a:endParaRPr lang="pt-PT" sz="2000" b="1" kern="1200" dirty="0">
                <a:latin typeface="Arial" panose="020B0604020202020204" pitchFamily="34" charset="0"/>
                <a:cs typeface="Arial" panose="020B0604020202020204" pitchFamily="34" charset="0"/>
              </a:endParaRPr>
            </a:p>
          </p:txBody>
        </p:sp>
      </p:grpSp>
      <p:graphicFrame>
        <p:nvGraphicFramePr>
          <p:cNvPr id="3" name="Tabela 2"/>
          <p:cNvGraphicFramePr>
            <a:graphicFrameLocks noGrp="1"/>
          </p:cNvGraphicFramePr>
          <p:nvPr>
            <p:extLst>
              <p:ext uri="{D42A27DB-BD31-4B8C-83A1-F6EECF244321}">
                <p14:modId xmlns:p14="http://schemas.microsoft.com/office/powerpoint/2010/main" xmlns="" val="962670939"/>
              </p:ext>
            </p:extLst>
          </p:nvPr>
        </p:nvGraphicFramePr>
        <p:xfrm>
          <a:off x="999665" y="1970512"/>
          <a:ext cx="6408712" cy="3659495"/>
        </p:xfrm>
        <a:graphic>
          <a:graphicData uri="http://schemas.openxmlformats.org/drawingml/2006/table">
            <a:tbl>
              <a:tblPr firstRow="1" firstCol="1" bandRow="1">
                <a:tableStyleId>{5C22544A-7EE6-4342-B048-85BDC9FD1C3A}</a:tableStyleId>
              </a:tblPr>
              <a:tblGrid>
                <a:gridCol w="688046"/>
                <a:gridCol w="4252441"/>
                <a:gridCol w="1468225"/>
              </a:tblGrid>
              <a:tr h="743206">
                <a:tc gridSpan="2">
                  <a:txBody>
                    <a:bodyPr/>
                    <a:lstStyle/>
                    <a:p>
                      <a:pPr algn="ctr">
                        <a:lnSpc>
                          <a:spcPct val="150000"/>
                        </a:lnSpc>
                        <a:spcAft>
                          <a:spcPts val="0"/>
                        </a:spcAft>
                      </a:pPr>
                      <a:r>
                        <a:rPr lang="pt-PT" sz="2000" dirty="0">
                          <a:effectLst/>
                          <a:latin typeface="Arial" panose="020B0604020202020204" pitchFamily="34" charset="0"/>
                          <a:cs typeface="Arial" panose="020B0604020202020204" pitchFamily="34" charset="0"/>
                        </a:rPr>
                        <a:t>Critérios</a:t>
                      </a:r>
                      <a:endParaRPr lang="pt-PT" sz="2000" dirty="0">
                        <a:effectLst/>
                        <a:latin typeface="Arial" panose="020B0604020202020204" pitchFamily="34" charset="0"/>
                        <a:ea typeface="Times New Roman"/>
                        <a:cs typeface="Arial" panose="020B0604020202020204" pitchFamily="34" charset="0"/>
                      </a:endParaRPr>
                    </a:p>
                  </a:txBody>
                  <a:tcPr marL="59241" marR="59241" marT="0" marB="0" anchor="ctr">
                    <a:solidFill>
                      <a:srgbClr val="2C93D2"/>
                    </a:solidFill>
                  </a:tcPr>
                </a:tc>
                <a:tc hMerge="1">
                  <a:txBody>
                    <a:bodyPr/>
                    <a:lstStyle/>
                    <a:p>
                      <a:endParaRPr lang="pt-PT"/>
                    </a:p>
                  </a:txBody>
                  <a:tcPr/>
                </a:tc>
                <a:tc>
                  <a:txBody>
                    <a:bodyPr/>
                    <a:lstStyle/>
                    <a:p>
                      <a:pPr algn="ctr">
                        <a:lnSpc>
                          <a:spcPct val="150000"/>
                        </a:lnSpc>
                        <a:spcAft>
                          <a:spcPts val="0"/>
                        </a:spcAft>
                      </a:pPr>
                      <a:r>
                        <a:rPr lang="pt-PT" sz="2000" dirty="0" smtClean="0">
                          <a:effectLst/>
                          <a:latin typeface="Arial" panose="020B0604020202020204" pitchFamily="34" charset="0"/>
                          <a:cs typeface="Arial" panose="020B0604020202020204" pitchFamily="34" charset="0"/>
                        </a:rPr>
                        <a:t>Pontuação</a:t>
                      </a:r>
                      <a:r>
                        <a:rPr lang="pt-PT" sz="2000" baseline="0" dirty="0" smtClean="0">
                          <a:effectLst/>
                          <a:latin typeface="Arial" panose="020B0604020202020204" pitchFamily="34" charset="0"/>
                          <a:cs typeface="Arial" panose="020B0604020202020204" pitchFamily="34" charset="0"/>
                        </a:rPr>
                        <a:t> (%)</a:t>
                      </a:r>
                      <a:endParaRPr lang="pt-PT" sz="2000" dirty="0">
                        <a:effectLst/>
                        <a:latin typeface="Arial" panose="020B0604020202020204" pitchFamily="34" charset="0"/>
                        <a:ea typeface="Times New Roman"/>
                        <a:cs typeface="Arial" panose="020B0604020202020204" pitchFamily="34" charset="0"/>
                      </a:endParaRPr>
                    </a:p>
                  </a:txBody>
                  <a:tcPr marL="59241" marR="59241" marT="0" marB="0" anchor="ctr">
                    <a:solidFill>
                      <a:srgbClr val="2C93D2"/>
                    </a:solidFill>
                  </a:tcPr>
                </a:tc>
              </a:tr>
              <a:tr h="637034">
                <a:tc>
                  <a:txBody>
                    <a:bodyPr/>
                    <a:lstStyle/>
                    <a:p>
                      <a:pPr algn="ctr">
                        <a:lnSpc>
                          <a:spcPct val="150000"/>
                        </a:lnSpc>
                        <a:spcAft>
                          <a:spcPts val="0"/>
                        </a:spcAft>
                      </a:pPr>
                      <a:r>
                        <a:rPr lang="pt-PT" sz="1400" dirty="0">
                          <a:effectLst/>
                          <a:latin typeface="Arial" panose="020B0604020202020204" pitchFamily="34" charset="0"/>
                          <a:cs typeface="Arial" panose="020B0604020202020204" pitchFamily="34" charset="0"/>
                        </a:rPr>
                        <a:t>6</a:t>
                      </a:r>
                      <a:endParaRPr lang="pt-PT" sz="1400" dirty="0">
                        <a:effectLst/>
                        <a:latin typeface="Arial" panose="020B0604020202020204" pitchFamily="34" charset="0"/>
                        <a:ea typeface="Times New Roman"/>
                        <a:cs typeface="Arial" panose="020B0604020202020204" pitchFamily="34" charset="0"/>
                      </a:endParaRPr>
                    </a:p>
                  </a:txBody>
                  <a:tcPr marL="59241" marR="59241" marT="0" marB="0" anchor="ctr">
                    <a:solidFill>
                      <a:srgbClr val="2C93D2"/>
                    </a:solidFill>
                  </a:tcPr>
                </a:tc>
                <a:tc>
                  <a:txBody>
                    <a:bodyPr/>
                    <a:lstStyle/>
                    <a:p>
                      <a:pPr algn="just">
                        <a:spcAft>
                          <a:spcPts val="0"/>
                        </a:spcAft>
                      </a:pPr>
                      <a:r>
                        <a:rPr lang="pt-PT" sz="2000" dirty="0" smtClean="0">
                          <a:effectLst/>
                          <a:latin typeface="Arial" panose="020B0604020202020204" pitchFamily="34" charset="0"/>
                          <a:cs typeface="Arial" panose="020B0604020202020204" pitchFamily="34" charset="0"/>
                        </a:rPr>
                        <a:t>Resultados orientados</a:t>
                      </a:r>
                      <a:r>
                        <a:rPr lang="pt-PT" sz="2000" baseline="0" dirty="0" smtClean="0">
                          <a:effectLst/>
                          <a:latin typeface="Arial" panose="020B0604020202020204" pitchFamily="34" charset="0"/>
                          <a:cs typeface="Arial" panose="020B0604020202020204" pitchFamily="34" charset="0"/>
                        </a:rPr>
                        <a:t> para os </a:t>
                      </a:r>
                      <a:r>
                        <a:rPr lang="pt-PT" sz="2000" dirty="0" smtClean="0">
                          <a:effectLst/>
                          <a:latin typeface="Arial" panose="020B0604020202020204" pitchFamily="34" charset="0"/>
                          <a:cs typeface="Arial" panose="020B0604020202020204" pitchFamily="34" charset="0"/>
                        </a:rPr>
                        <a:t>cidadãos </a:t>
                      </a:r>
                      <a:r>
                        <a:rPr lang="pt-PT" sz="2000" dirty="0">
                          <a:effectLst/>
                          <a:latin typeface="Arial" panose="020B0604020202020204" pitchFamily="34" charset="0"/>
                          <a:cs typeface="Arial" panose="020B0604020202020204" pitchFamily="34" charset="0"/>
                        </a:rPr>
                        <a:t>/</a:t>
                      </a:r>
                      <a:r>
                        <a:rPr lang="pt-PT" sz="2000" dirty="0" smtClean="0">
                          <a:effectLst/>
                          <a:latin typeface="Arial" panose="020B0604020202020204" pitchFamily="34" charset="0"/>
                          <a:cs typeface="Arial" panose="020B0604020202020204" pitchFamily="34" charset="0"/>
                        </a:rPr>
                        <a:t>clientes</a:t>
                      </a:r>
                      <a:endParaRPr lang="pt-PT" sz="2000" dirty="0">
                        <a:effectLst/>
                        <a:latin typeface="Arial" panose="020B0604020202020204" pitchFamily="34" charset="0"/>
                        <a:ea typeface="Times New Roman"/>
                        <a:cs typeface="Arial" panose="020B0604020202020204" pitchFamily="34" charset="0"/>
                      </a:endParaRPr>
                    </a:p>
                  </a:txBody>
                  <a:tcPr marL="59241" marR="59241" marT="0" marB="0" anchor="ctr"/>
                </a:tc>
                <a:tc>
                  <a:txBody>
                    <a:bodyPr/>
                    <a:lstStyle/>
                    <a:p>
                      <a:pPr algn="ctr">
                        <a:lnSpc>
                          <a:spcPct val="150000"/>
                        </a:lnSpc>
                        <a:spcAft>
                          <a:spcPts val="0"/>
                        </a:spcAft>
                      </a:pPr>
                      <a:r>
                        <a:rPr lang="pt-PT" sz="2000" dirty="0">
                          <a:effectLst/>
                          <a:latin typeface="Arial" panose="020B0604020202020204" pitchFamily="34" charset="0"/>
                          <a:cs typeface="Arial" panose="020B0604020202020204" pitchFamily="34" charset="0"/>
                        </a:rPr>
                        <a:t>63</a:t>
                      </a:r>
                      <a:endParaRPr lang="pt-PT" sz="2000" dirty="0">
                        <a:effectLst/>
                        <a:latin typeface="Arial" panose="020B0604020202020204" pitchFamily="34" charset="0"/>
                        <a:ea typeface="Times New Roman"/>
                        <a:cs typeface="Arial" panose="020B0604020202020204" pitchFamily="34" charset="0"/>
                      </a:endParaRPr>
                    </a:p>
                  </a:txBody>
                  <a:tcPr marL="59241" marR="59241" marT="0" marB="0" anchor="ctr"/>
                </a:tc>
              </a:tr>
              <a:tr h="550287">
                <a:tc>
                  <a:txBody>
                    <a:bodyPr/>
                    <a:lstStyle/>
                    <a:p>
                      <a:pPr algn="ctr">
                        <a:lnSpc>
                          <a:spcPct val="150000"/>
                        </a:lnSpc>
                        <a:spcAft>
                          <a:spcPts val="0"/>
                        </a:spcAft>
                      </a:pPr>
                      <a:r>
                        <a:rPr lang="pt-PT" sz="1400" dirty="0">
                          <a:effectLst/>
                          <a:latin typeface="Arial" panose="020B0604020202020204" pitchFamily="34" charset="0"/>
                          <a:cs typeface="Arial" panose="020B0604020202020204" pitchFamily="34" charset="0"/>
                        </a:rPr>
                        <a:t>7</a:t>
                      </a:r>
                      <a:endParaRPr lang="pt-PT" sz="1400" dirty="0">
                        <a:effectLst/>
                        <a:latin typeface="Arial" panose="020B0604020202020204" pitchFamily="34" charset="0"/>
                        <a:ea typeface="Times New Roman"/>
                        <a:cs typeface="Arial" panose="020B0604020202020204" pitchFamily="34" charset="0"/>
                      </a:endParaRPr>
                    </a:p>
                  </a:txBody>
                  <a:tcPr marL="59241" marR="59241" marT="0" marB="0" anchor="ctr">
                    <a:solidFill>
                      <a:srgbClr val="2C93D2"/>
                    </a:solidFill>
                  </a:tcPr>
                </a:tc>
                <a:tc>
                  <a:txBody>
                    <a:bodyPr/>
                    <a:lstStyle/>
                    <a:p>
                      <a:pPr marL="291465" indent="-291465" algn="just">
                        <a:spcAft>
                          <a:spcPts val="0"/>
                        </a:spcAft>
                      </a:pPr>
                      <a:r>
                        <a:rPr lang="pt-PT" sz="2000" b="0" i="0" u="none" strike="noStrike" kern="1200" baseline="0" dirty="0" smtClean="0">
                          <a:solidFill>
                            <a:schemeClr val="dk1"/>
                          </a:solidFill>
                          <a:latin typeface="Arial" panose="020B0604020202020204" pitchFamily="34" charset="0"/>
                          <a:ea typeface="+mn-ea"/>
                          <a:cs typeface="Arial" panose="020B0604020202020204" pitchFamily="34" charset="0"/>
                        </a:rPr>
                        <a:t>Resultados relativos às Pessoas</a:t>
                      </a:r>
                      <a:endParaRPr lang="pt-PT" sz="2000" dirty="0">
                        <a:effectLst/>
                        <a:latin typeface="Arial" panose="020B0604020202020204" pitchFamily="34" charset="0"/>
                        <a:ea typeface="Times New Roman"/>
                        <a:cs typeface="Arial" panose="020B0604020202020204" pitchFamily="34" charset="0"/>
                      </a:endParaRPr>
                    </a:p>
                  </a:txBody>
                  <a:tcPr marL="59241" marR="59241" marT="0" marB="0" anchor="ctr"/>
                </a:tc>
                <a:tc>
                  <a:txBody>
                    <a:bodyPr/>
                    <a:lstStyle/>
                    <a:p>
                      <a:pPr algn="ctr">
                        <a:lnSpc>
                          <a:spcPct val="150000"/>
                        </a:lnSpc>
                        <a:spcAft>
                          <a:spcPts val="0"/>
                        </a:spcAft>
                      </a:pPr>
                      <a:r>
                        <a:rPr lang="pt-PT" sz="2000" dirty="0">
                          <a:effectLst/>
                          <a:latin typeface="Arial" panose="020B0604020202020204" pitchFamily="34" charset="0"/>
                          <a:cs typeface="Arial" panose="020B0604020202020204" pitchFamily="34" charset="0"/>
                        </a:rPr>
                        <a:t>64</a:t>
                      </a:r>
                      <a:endParaRPr lang="pt-PT" sz="2000" dirty="0">
                        <a:effectLst/>
                        <a:latin typeface="Arial" panose="020B0604020202020204" pitchFamily="34" charset="0"/>
                        <a:ea typeface="Times New Roman"/>
                        <a:cs typeface="Arial" panose="020B0604020202020204" pitchFamily="34" charset="0"/>
                      </a:endParaRPr>
                    </a:p>
                  </a:txBody>
                  <a:tcPr marL="59241" marR="59241" marT="0" marB="0" anchor="ctr"/>
                </a:tc>
              </a:tr>
              <a:tr h="550287">
                <a:tc>
                  <a:txBody>
                    <a:bodyPr/>
                    <a:lstStyle/>
                    <a:p>
                      <a:pPr algn="ctr">
                        <a:lnSpc>
                          <a:spcPct val="150000"/>
                        </a:lnSpc>
                        <a:spcAft>
                          <a:spcPts val="0"/>
                        </a:spcAft>
                      </a:pPr>
                      <a:r>
                        <a:rPr lang="pt-PT" sz="1400" dirty="0">
                          <a:effectLst/>
                          <a:latin typeface="Arial" panose="020B0604020202020204" pitchFamily="34" charset="0"/>
                          <a:cs typeface="Arial" panose="020B0604020202020204" pitchFamily="34" charset="0"/>
                        </a:rPr>
                        <a:t>8</a:t>
                      </a:r>
                      <a:endParaRPr lang="pt-PT" sz="1400" dirty="0">
                        <a:effectLst/>
                        <a:latin typeface="Arial" panose="020B0604020202020204" pitchFamily="34" charset="0"/>
                        <a:ea typeface="Times New Roman"/>
                        <a:cs typeface="Arial" panose="020B0604020202020204" pitchFamily="34" charset="0"/>
                      </a:endParaRPr>
                    </a:p>
                  </a:txBody>
                  <a:tcPr marL="59241" marR="59241" marT="0" marB="0" anchor="ctr">
                    <a:solidFill>
                      <a:srgbClr val="2C93D2"/>
                    </a:solidFill>
                  </a:tcPr>
                </a:tc>
                <a:tc>
                  <a:txBody>
                    <a:bodyPr/>
                    <a:lstStyle/>
                    <a:p>
                      <a:pPr algn="just">
                        <a:lnSpc>
                          <a:spcPct val="150000"/>
                        </a:lnSpc>
                        <a:spcAft>
                          <a:spcPts val="0"/>
                        </a:spcAft>
                      </a:pPr>
                      <a:r>
                        <a:rPr lang="pt-PT" sz="2000" b="0" i="0" u="none" strike="noStrike" kern="1200" baseline="0" dirty="0" smtClean="0">
                          <a:solidFill>
                            <a:schemeClr val="dk1"/>
                          </a:solidFill>
                          <a:latin typeface="Arial" panose="020B0604020202020204" pitchFamily="34" charset="0"/>
                          <a:ea typeface="+mn-ea"/>
                          <a:cs typeface="Arial" panose="020B0604020202020204" pitchFamily="34" charset="0"/>
                        </a:rPr>
                        <a:t>Impacto na sociedade</a:t>
                      </a:r>
                      <a:endParaRPr lang="pt-PT" sz="2000" dirty="0">
                        <a:effectLst/>
                        <a:latin typeface="Arial" panose="020B0604020202020204" pitchFamily="34" charset="0"/>
                        <a:ea typeface="Times New Roman"/>
                        <a:cs typeface="Arial" panose="020B0604020202020204" pitchFamily="34" charset="0"/>
                      </a:endParaRPr>
                    </a:p>
                  </a:txBody>
                  <a:tcPr marL="59241" marR="59241" marT="0" marB="0" anchor="ctr"/>
                </a:tc>
                <a:tc>
                  <a:txBody>
                    <a:bodyPr/>
                    <a:lstStyle/>
                    <a:p>
                      <a:pPr algn="ctr">
                        <a:lnSpc>
                          <a:spcPct val="150000"/>
                        </a:lnSpc>
                        <a:spcAft>
                          <a:spcPts val="0"/>
                        </a:spcAft>
                      </a:pPr>
                      <a:r>
                        <a:rPr lang="pt-PT" sz="2000" dirty="0">
                          <a:effectLst/>
                          <a:latin typeface="Arial" panose="020B0604020202020204" pitchFamily="34" charset="0"/>
                          <a:cs typeface="Arial" panose="020B0604020202020204" pitchFamily="34" charset="0"/>
                        </a:rPr>
                        <a:t>78</a:t>
                      </a:r>
                      <a:endParaRPr lang="pt-PT" sz="2000" dirty="0">
                        <a:effectLst/>
                        <a:latin typeface="Arial" panose="020B0604020202020204" pitchFamily="34" charset="0"/>
                        <a:ea typeface="Times New Roman"/>
                        <a:cs typeface="Arial" panose="020B0604020202020204" pitchFamily="34" charset="0"/>
                      </a:endParaRPr>
                    </a:p>
                  </a:txBody>
                  <a:tcPr marL="59241" marR="59241" marT="0" marB="0" anchor="ctr"/>
                </a:tc>
              </a:tr>
              <a:tr h="550287">
                <a:tc>
                  <a:txBody>
                    <a:bodyPr/>
                    <a:lstStyle/>
                    <a:p>
                      <a:pPr algn="ctr">
                        <a:lnSpc>
                          <a:spcPct val="150000"/>
                        </a:lnSpc>
                        <a:spcAft>
                          <a:spcPts val="0"/>
                        </a:spcAft>
                      </a:pPr>
                      <a:r>
                        <a:rPr lang="pt-PT" sz="1400" dirty="0">
                          <a:effectLst/>
                          <a:latin typeface="Arial" panose="020B0604020202020204" pitchFamily="34" charset="0"/>
                          <a:cs typeface="Arial" panose="020B0604020202020204" pitchFamily="34" charset="0"/>
                        </a:rPr>
                        <a:t>9</a:t>
                      </a:r>
                      <a:endParaRPr lang="pt-PT" sz="1400" dirty="0">
                        <a:effectLst/>
                        <a:latin typeface="Arial" panose="020B0604020202020204" pitchFamily="34" charset="0"/>
                        <a:ea typeface="Times New Roman"/>
                        <a:cs typeface="Arial" panose="020B0604020202020204" pitchFamily="34" charset="0"/>
                      </a:endParaRPr>
                    </a:p>
                  </a:txBody>
                  <a:tcPr marL="59241" marR="59241" marT="0" marB="0" anchor="ctr">
                    <a:solidFill>
                      <a:srgbClr val="2C93D2"/>
                    </a:solidFill>
                  </a:tcPr>
                </a:tc>
                <a:tc>
                  <a:txBody>
                    <a:bodyPr/>
                    <a:lstStyle/>
                    <a:p>
                      <a:pPr algn="just">
                        <a:lnSpc>
                          <a:spcPct val="150000"/>
                        </a:lnSpc>
                        <a:spcAft>
                          <a:spcPts val="0"/>
                        </a:spcAft>
                      </a:pPr>
                      <a:r>
                        <a:rPr lang="pt-PT" sz="2000" b="0" i="0" u="none" strike="noStrike" kern="1200" baseline="0" dirty="0" smtClean="0">
                          <a:solidFill>
                            <a:schemeClr val="dk1"/>
                          </a:solidFill>
                          <a:latin typeface="Arial" panose="020B0604020202020204" pitchFamily="34" charset="0"/>
                          <a:ea typeface="+mn-ea"/>
                          <a:cs typeface="Arial" panose="020B0604020202020204" pitchFamily="34" charset="0"/>
                        </a:rPr>
                        <a:t>Resultados do Desempenho Chave</a:t>
                      </a:r>
                      <a:endParaRPr lang="pt-PT" sz="2000" dirty="0">
                        <a:effectLst/>
                        <a:latin typeface="Arial" panose="020B0604020202020204" pitchFamily="34" charset="0"/>
                        <a:ea typeface="Times New Roman"/>
                        <a:cs typeface="Arial" panose="020B0604020202020204" pitchFamily="34" charset="0"/>
                      </a:endParaRPr>
                    </a:p>
                  </a:txBody>
                  <a:tcPr marL="59241" marR="59241" marT="0" marB="0" anchor="ctr"/>
                </a:tc>
                <a:tc>
                  <a:txBody>
                    <a:bodyPr/>
                    <a:lstStyle/>
                    <a:p>
                      <a:pPr algn="ctr">
                        <a:lnSpc>
                          <a:spcPct val="150000"/>
                        </a:lnSpc>
                        <a:spcAft>
                          <a:spcPts val="0"/>
                        </a:spcAft>
                      </a:pPr>
                      <a:r>
                        <a:rPr lang="pt-PT" sz="2000" dirty="0">
                          <a:effectLst/>
                          <a:latin typeface="Arial" panose="020B0604020202020204" pitchFamily="34" charset="0"/>
                          <a:cs typeface="Arial" panose="020B0604020202020204" pitchFamily="34" charset="0"/>
                        </a:rPr>
                        <a:t>78</a:t>
                      </a:r>
                      <a:endParaRPr lang="pt-PT" sz="2000" dirty="0">
                        <a:effectLst/>
                        <a:latin typeface="Arial" panose="020B0604020202020204" pitchFamily="34" charset="0"/>
                        <a:ea typeface="Times New Roman"/>
                        <a:cs typeface="Arial" panose="020B0604020202020204" pitchFamily="34" charset="0"/>
                      </a:endParaRPr>
                    </a:p>
                  </a:txBody>
                  <a:tcPr marL="59241" marR="59241" marT="0" marB="0" anchor="ctr"/>
                </a:tc>
              </a:tr>
              <a:tr h="371603">
                <a:tc gridSpan="2">
                  <a:txBody>
                    <a:bodyPr/>
                    <a:lstStyle/>
                    <a:p>
                      <a:pPr algn="just">
                        <a:lnSpc>
                          <a:spcPct val="150000"/>
                        </a:lnSpc>
                        <a:spcAft>
                          <a:spcPts val="0"/>
                        </a:spcAft>
                      </a:pPr>
                      <a:r>
                        <a:rPr lang="pt-PT" sz="2000" dirty="0">
                          <a:effectLst/>
                          <a:latin typeface="Arial" panose="020B0604020202020204" pitchFamily="34" charset="0"/>
                          <a:cs typeface="Arial" panose="020B0604020202020204" pitchFamily="34" charset="0"/>
                        </a:rPr>
                        <a:t>Classificação da </a:t>
                      </a:r>
                      <a:r>
                        <a:rPr lang="pt-PT" sz="2000" dirty="0" smtClean="0">
                          <a:effectLst/>
                          <a:latin typeface="Arial" panose="020B0604020202020204" pitchFamily="34" charset="0"/>
                          <a:cs typeface="Arial" panose="020B0604020202020204" pitchFamily="34" charset="0"/>
                        </a:rPr>
                        <a:t>organização</a:t>
                      </a:r>
                      <a:endParaRPr lang="pt-PT" sz="2000" dirty="0">
                        <a:effectLst/>
                        <a:latin typeface="Arial" panose="020B0604020202020204" pitchFamily="34" charset="0"/>
                        <a:ea typeface="Times New Roman"/>
                        <a:cs typeface="Arial" panose="020B0604020202020204" pitchFamily="34" charset="0"/>
                      </a:endParaRPr>
                    </a:p>
                  </a:txBody>
                  <a:tcPr marL="59241" marR="59241" marT="0" marB="0">
                    <a:solidFill>
                      <a:srgbClr val="2C93D2"/>
                    </a:solidFill>
                  </a:tcPr>
                </a:tc>
                <a:tc hMerge="1">
                  <a:txBody>
                    <a:bodyPr/>
                    <a:lstStyle/>
                    <a:p>
                      <a:endParaRPr lang="pt-PT"/>
                    </a:p>
                  </a:txBody>
                  <a:tcPr/>
                </a:tc>
                <a:tc>
                  <a:txBody>
                    <a:bodyPr/>
                    <a:lstStyle/>
                    <a:p>
                      <a:pPr algn="ctr">
                        <a:lnSpc>
                          <a:spcPct val="150000"/>
                        </a:lnSpc>
                        <a:spcAft>
                          <a:spcPts val="0"/>
                        </a:spcAft>
                      </a:pPr>
                      <a:r>
                        <a:rPr lang="pt-PT" sz="2000" b="1" dirty="0">
                          <a:effectLst/>
                          <a:latin typeface="Arial" panose="020B0604020202020204" pitchFamily="34" charset="0"/>
                          <a:cs typeface="Arial" panose="020B0604020202020204" pitchFamily="34" charset="0"/>
                        </a:rPr>
                        <a:t>71</a:t>
                      </a:r>
                      <a:endParaRPr lang="pt-PT" sz="2000" b="1" dirty="0">
                        <a:effectLst/>
                        <a:latin typeface="Arial" panose="020B0604020202020204" pitchFamily="34" charset="0"/>
                        <a:ea typeface="Times New Roman"/>
                        <a:cs typeface="Arial" panose="020B0604020202020204" pitchFamily="34" charset="0"/>
                      </a:endParaRPr>
                    </a:p>
                  </a:txBody>
                  <a:tcPr marL="59241" marR="59241" marT="0" marB="0"/>
                </a:tc>
              </a:tr>
            </a:tbl>
          </a:graphicData>
        </a:graphic>
      </p:graphicFrame>
    </p:spTree>
    <p:extLst>
      <p:ext uri="{BB962C8B-B14F-4D97-AF65-F5344CB8AC3E}">
        <p14:creationId xmlns:p14="http://schemas.microsoft.com/office/powerpoint/2010/main" xmlns="" val="354220403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p:cNvSpPr txBox="1"/>
          <p:nvPr/>
        </p:nvSpPr>
        <p:spPr>
          <a:xfrm>
            <a:off x="1069651" y="969900"/>
            <a:ext cx="6310661" cy="830997"/>
          </a:xfrm>
          <a:prstGeom prst="rect">
            <a:avLst/>
          </a:prstGeom>
          <a:solidFill>
            <a:schemeClr val="tx2">
              <a:lumMod val="20000"/>
              <a:lumOff val="80000"/>
            </a:schemeClr>
          </a:solidFill>
        </p:spPr>
        <p:style>
          <a:lnRef idx="2">
            <a:schemeClr val="accent5"/>
          </a:lnRef>
          <a:fillRef idx="1">
            <a:schemeClr val="lt1"/>
          </a:fillRef>
          <a:effectRef idx="0">
            <a:schemeClr val="accent5"/>
          </a:effectRef>
          <a:fontRef idx="minor">
            <a:schemeClr val="dk1"/>
          </a:fontRef>
        </p:style>
        <p:txBody>
          <a:bodyPr wrap="square" rtlCol="0">
            <a:spAutoFit/>
          </a:bodyPr>
          <a:lstStyle/>
          <a:p>
            <a:r>
              <a:rPr lang="pt-PT" sz="2400" b="1" dirty="0">
                <a:latin typeface="Arial" panose="020B0604020202020204" pitchFamily="34" charset="0"/>
                <a:cs typeface="Arial" panose="020B0604020202020204" pitchFamily="34" charset="0"/>
              </a:rPr>
              <a:t>Pontuação obtida nos critérios dos </a:t>
            </a:r>
            <a:r>
              <a:rPr lang="pt-PT" sz="2400" b="1" dirty="0" smtClean="0">
                <a:latin typeface="Arial" panose="020B0604020202020204" pitchFamily="34" charset="0"/>
                <a:cs typeface="Arial" panose="020B0604020202020204" pitchFamily="34" charset="0"/>
              </a:rPr>
              <a:t>meios</a:t>
            </a:r>
            <a:r>
              <a:rPr lang="pt-PT" sz="2400" dirty="0" smtClean="0">
                <a:latin typeface="Arial" panose="020B0604020202020204" pitchFamily="34" charset="0"/>
                <a:cs typeface="Arial" panose="020B0604020202020204" pitchFamily="34" charset="0"/>
              </a:rPr>
              <a:t>:</a:t>
            </a:r>
          </a:p>
        </p:txBody>
      </p:sp>
      <p:grpSp>
        <p:nvGrpSpPr>
          <p:cNvPr id="7" name="Grupo 6"/>
          <p:cNvGrpSpPr/>
          <p:nvPr/>
        </p:nvGrpSpPr>
        <p:grpSpPr>
          <a:xfrm>
            <a:off x="7184257" y="10771"/>
            <a:ext cx="1959741" cy="1959741"/>
            <a:chOff x="4160059" y="257979"/>
            <a:chExt cx="1959741" cy="1959741"/>
          </a:xfrm>
        </p:grpSpPr>
        <p:sp>
          <p:nvSpPr>
            <p:cNvPr id="9" name="Circular 8"/>
            <p:cNvSpPr/>
            <p:nvPr/>
          </p:nvSpPr>
          <p:spPr>
            <a:xfrm rot="5400000">
              <a:off x="4160059" y="257979"/>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Circular 4"/>
            <p:cNvSpPr/>
            <p:nvPr/>
          </p:nvSpPr>
          <p:spPr>
            <a:xfrm>
              <a:off x="4160059" y="831974"/>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Medir</a:t>
              </a:r>
              <a:endParaRPr lang="pt-PT" sz="2000" b="1" kern="1200" dirty="0">
                <a:latin typeface="Arial" panose="020B0604020202020204" pitchFamily="34" charset="0"/>
                <a:cs typeface="Arial" panose="020B0604020202020204" pitchFamily="34" charset="0"/>
              </a:endParaRPr>
            </a:p>
          </p:txBody>
        </p:sp>
      </p:grpSp>
      <p:graphicFrame>
        <p:nvGraphicFramePr>
          <p:cNvPr id="11" name="Tabela 10"/>
          <p:cNvGraphicFramePr>
            <a:graphicFrameLocks noGrp="1"/>
          </p:cNvGraphicFramePr>
          <p:nvPr>
            <p:extLst>
              <p:ext uri="{D42A27DB-BD31-4B8C-83A1-F6EECF244321}">
                <p14:modId xmlns:p14="http://schemas.microsoft.com/office/powerpoint/2010/main" xmlns="" val="3685180674"/>
              </p:ext>
            </p:extLst>
          </p:nvPr>
        </p:nvGraphicFramePr>
        <p:xfrm>
          <a:off x="999665" y="1970512"/>
          <a:ext cx="6408712" cy="4060371"/>
        </p:xfrm>
        <a:graphic>
          <a:graphicData uri="http://schemas.openxmlformats.org/drawingml/2006/table">
            <a:tbl>
              <a:tblPr firstRow="1" firstCol="1" bandRow="1">
                <a:tableStyleId>{5C22544A-7EE6-4342-B048-85BDC9FD1C3A}</a:tableStyleId>
              </a:tblPr>
              <a:tblGrid>
                <a:gridCol w="688046"/>
                <a:gridCol w="4252441"/>
                <a:gridCol w="1468225"/>
              </a:tblGrid>
              <a:tr h="743206">
                <a:tc gridSpan="2">
                  <a:txBody>
                    <a:bodyPr/>
                    <a:lstStyle/>
                    <a:p>
                      <a:pPr algn="ctr">
                        <a:lnSpc>
                          <a:spcPct val="150000"/>
                        </a:lnSpc>
                        <a:spcAft>
                          <a:spcPts val="0"/>
                        </a:spcAft>
                      </a:pPr>
                      <a:r>
                        <a:rPr lang="pt-PT" sz="2000" dirty="0">
                          <a:effectLst/>
                          <a:latin typeface="Arial" panose="020B0604020202020204" pitchFamily="34" charset="0"/>
                          <a:cs typeface="Arial" panose="020B0604020202020204" pitchFamily="34" charset="0"/>
                        </a:rPr>
                        <a:t>Critérios</a:t>
                      </a:r>
                      <a:endParaRPr lang="pt-PT" sz="2000" dirty="0">
                        <a:effectLst/>
                        <a:latin typeface="Arial" panose="020B0604020202020204" pitchFamily="34" charset="0"/>
                        <a:ea typeface="Times New Roman"/>
                        <a:cs typeface="Arial" panose="020B0604020202020204" pitchFamily="34" charset="0"/>
                      </a:endParaRPr>
                    </a:p>
                  </a:txBody>
                  <a:tcPr marL="59241" marR="59241" marT="0" marB="0" anchor="ctr">
                    <a:solidFill>
                      <a:srgbClr val="2C93D2"/>
                    </a:solidFill>
                  </a:tcPr>
                </a:tc>
                <a:tc hMerge="1">
                  <a:txBody>
                    <a:bodyPr/>
                    <a:lstStyle/>
                    <a:p>
                      <a:endParaRPr lang="pt-PT"/>
                    </a:p>
                  </a:txBody>
                  <a:tcPr/>
                </a:tc>
                <a:tc>
                  <a:txBody>
                    <a:bodyPr/>
                    <a:lstStyle/>
                    <a:p>
                      <a:pPr algn="ctr">
                        <a:lnSpc>
                          <a:spcPct val="150000"/>
                        </a:lnSpc>
                        <a:spcAft>
                          <a:spcPts val="0"/>
                        </a:spcAft>
                      </a:pPr>
                      <a:r>
                        <a:rPr lang="pt-PT" sz="2000" dirty="0" smtClean="0">
                          <a:effectLst/>
                          <a:latin typeface="Arial" panose="020B0604020202020204" pitchFamily="34" charset="0"/>
                          <a:cs typeface="Arial" panose="020B0604020202020204" pitchFamily="34" charset="0"/>
                        </a:rPr>
                        <a:t>Pontuação</a:t>
                      </a:r>
                      <a:r>
                        <a:rPr lang="pt-PT" sz="2000" baseline="0" dirty="0" smtClean="0">
                          <a:effectLst/>
                          <a:latin typeface="Arial" panose="020B0604020202020204" pitchFamily="34" charset="0"/>
                          <a:cs typeface="Arial" panose="020B0604020202020204" pitchFamily="34" charset="0"/>
                        </a:rPr>
                        <a:t> (%)</a:t>
                      </a:r>
                      <a:endParaRPr lang="pt-PT" sz="2000" dirty="0">
                        <a:effectLst/>
                        <a:latin typeface="Arial" panose="020B0604020202020204" pitchFamily="34" charset="0"/>
                        <a:ea typeface="Times New Roman"/>
                        <a:cs typeface="Arial" panose="020B0604020202020204" pitchFamily="34" charset="0"/>
                      </a:endParaRPr>
                    </a:p>
                  </a:txBody>
                  <a:tcPr marL="59241" marR="59241" marT="0" marB="0" anchor="ctr">
                    <a:solidFill>
                      <a:srgbClr val="2C93D2"/>
                    </a:solidFill>
                  </a:tcPr>
                </a:tc>
              </a:tr>
              <a:tr h="637034">
                <a:tc>
                  <a:txBody>
                    <a:bodyPr/>
                    <a:lstStyle/>
                    <a:p>
                      <a:pPr algn="ctr">
                        <a:lnSpc>
                          <a:spcPct val="150000"/>
                        </a:lnSpc>
                        <a:spcAft>
                          <a:spcPts val="0"/>
                        </a:spcAft>
                      </a:pPr>
                      <a:r>
                        <a:rPr lang="pt-PT" sz="1400" dirty="0" smtClean="0">
                          <a:effectLst/>
                          <a:latin typeface="Arial" panose="020B0604020202020204" pitchFamily="34" charset="0"/>
                          <a:ea typeface="Times New Roman"/>
                          <a:cs typeface="Arial" panose="020B0604020202020204" pitchFamily="34" charset="0"/>
                        </a:rPr>
                        <a:t>1</a:t>
                      </a:r>
                      <a:endParaRPr lang="pt-PT" sz="1400" dirty="0">
                        <a:effectLst/>
                        <a:latin typeface="Arial" panose="020B0604020202020204" pitchFamily="34" charset="0"/>
                        <a:ea typeface="Times New Roman"/>
                        <a:cs typeface="Arial" panose="020B0604020202020204" pitchFamily="34" charset="0"/>
                      </a:endParaRPr>
                    </a:p>
                  </a:txBody>
                  <a:tcPr marL="59241" marR="59241" marT="0" marB="0" anchor="ctr">
                    <a:solidFill>
                      <a:srgbClr val="2C93D2"/>
                    </a:solidFill>
                  </a:tcPr>
                </a:tc>
                <a:tc>
                  <a:txBody>
                    <a:bodyPr/>
                    <a:lstStyle/>
                    <a:p>
                      <a:pPr algn="l">
                        <a:spcAft>
                          <a:spcPts val="0"/>
                        </a:spcAft>
                      </a:pPr>
                      <a:r>
                        <a:rPr lang="pt-PT" sz="2000" b="0" dirty="0" smtClean="0">
                          <a:solidFill>
                            <a:schemeClr val="tx1"/>
                          </a:solidFill>
                          <a:latin typeface="Arial" panose="020B0604020202020204" pitchFamily="34" charset="0"/>
                          <a:ea typeface="Times New Roman"/>
                          <a:cs typeface="Arial" panose="020B0604020202020204" pitchFamily="34" charset="0"/>
                        </a:rPr>
                        <a:t>Liderança</a:t>
                      </a:r>
                      <a:endParaRPr lang="pt-PT" sz="2000" b="0" dirty="0">
                        <a:solidFill>
                          <a:schemeClr val="tx1"/>
                        </a:solidFill>
                        <a:latin typeface="Arial" panose="020B0604020202020204" pitchFamily="34" charset="0"/>
                        <a:ea typeface="Times New Roman"/>
                        <a:cs typeface="Arial" panose="020B0604020202020204" pitchFamily="34" charset="0"/>
                      </a:endParaRPr>
                    </a:p>
                  </a:txBody>
                  <a:tcPr marL="44450" marR="44450" marT="0" marB="0" anchor="ctr"/>
                </a:tc>
                <a:tc>
                  <a:txBody>
                    <a:bodyPr/>
                    <a:lstStyle/>
                    <a:p>
                      <a:pPr algn="ctr">
                        <a:spcAft>
                          <a:spcPts val="0"/>
                        </a:spcAft>
                      </a:pPr>
                      <a:r>
                        <a:rPr lang="pt-PT" sz="2000" b="0" dirty="0">
                          <a:solidFill>
                            <a:schemeClr val="tx1"/>
                          </a:solidFill>
                          <a:latin typeface="Arial" panose="020B0604020202020204" pitchFamily="34" charset="0"/>
                          <a:ea typeface="Times New Roman"/>
                          <a:cs typeface="Arial" panose="020B0604020202020204" pitchFamily="34" charset="0"/>
                        </a:rPr>
                        <a:t>90</a:t>
                      </a:r>
                    </a:p>
                  </a:txBody>
                  <a:tcPr marL="44450" marR="44450" marT="0" marB="0" anchor="ctr"/>
                </a:tc>
              </a:tr>
              <a:tr h="550287">
                <a:tc>
                  <a:txBody>
                    <a:bodyPr/>
                    <a:lstStyle/>
                    <a:p>
                      <a:pPr algn="ctr">
                        <a:lnSpc>
                          <a:spcPct val="150000"/>
                        </a:lnSpc>
                        <a:spcAft>
                          <a:spcPts val="0"/>
                        </a:spcAft>
                      </a:pPr>
                      <a:r>
                        <a:rPr lang="pt-PT" sz="1400" dirty="0" smtClean="0">
                          <a:effectLst/>
                          <a:latin typeface="Arial" panose="020B0604020202020204" pitchFamily="34" charset="0"/>
                          <a:ea typeface="Times New Roman"/>
                          <a:cs typeface="Arial" panose="020B0604020202020204" pitchFamily="34" charset="0"/>
                        </a:rPr>
                        <a:t>2</a:t>
                      </a:r>
                      <a:endParaRPr lang="pt-PT" sz="1400" dirty="0">
                        <a:effectLst/>
                        <a:latin typeface="Arial" panose="020B0604020202020204" pitchFamily="34" charset="0"/>
                        <a:ea typeface="Times New Roman"/>
                        <a:cs typeface="Arial" panose="020B0604020202020204" pitchFamily="34" charset="0"/>
                      </a:endParaRPr>
                    </a:p>
                  </a:txBody>
                  <a:tcPr marL="59241" marR="59241" marT="0" marB="0" anchor="ctr">
                    <a:solidFill>
                      <a:srgbClr val="2C93D2"/>
                    </a:solidFill>
                  </a:tcPr>
                </a:tc>
                <a:tc>
                  <a:txBody>
                    <a:bodyPr/>
                    <a:lstStyle/>
                    <a:p>
                      <a:pPr algn="l">
                        <a:spcAft>
                          <a:spcPts val="0"/>
                        </a:spcAft>
                      </a:pPr>
                      <a:r>
                        <a:rPr lang="pt-PT" sz="2000" b="0" dirty="0">
                          <a:solidFill>
                            <a:schemeClr val="tx1"/>
                          </a:solidFill>
                          <a:latin typeface="Arial" panose="020B0604020202020204" pitchFamily="34" charset="0"/>
                          <a:ea typeface="Times New Roman"/>
                          <a:cs typeface="Arial" panose="020B0604020202020204" pitchFamily="34" charset="0"/>
                        </a:rPr>
                        <a:t>Planeamento e </a:t>
                      </a:r>
                      <a:r>
                        <a:rPr lang="pt-PT" sz="2000" b="0" dirty="0" smtClean="0">
                          <a:solidFill>
                            <a:schemeClr val="tx1"/>
                          </a:solidFill>
                          <a:latin typeface="Arial" panose="020B0604020202020204" pitchFamily="34" charset="0"/>
                          <a:ea typeface="Times New Roman"/>
                          <a:cs typeface="Arial" panose="020B0604020202020204" pitchFamily="34" charset="0"/>
                        </a:rPr>
                        <a:t>Estratégia</a:t>
                      </a:r>
                      <a:endParaRPr lang="pt-PT" sz="2000" b="0" dirty="0">
                        <a:solidFill>
                          <a:schemeClr val="tx1"/>
                        </a:solidFill>
                        <a:latin typeface="Arial" panose="020B0604020202020204" pitchFamily="34" charset="0"/>
                        <a:ea typeface="Times New Roman"/>
                        <a:cs typeface="Arial" panose="020B0604020202020204" pitchFamily="34" charset="0"/>
                      </a:endParaRPr>
                    </a:p>
                  </a:txBody>
                  <a:tcPr marL="44450" marR="44450" marT="0" marB="0" anchor="ctr"/>
                </a:tc>
                <a:tc>
                  <a:txBody>
                    <a:bodyPr/>
                    <a:lstStyle/>
                    <a:p>
                      <a:pPr algn="ctr">
                        <a:spcAft>
                          <a:spcPts val="0"/>
                        </a:spcAft>
                      </a:pPr>
                      <a:r>
                        <a:rPr lang="pt-PT" sz="2000" b="0" dirty="0">
                          <a:solidFill>
                            <a:schemeClr val="tx1"/>
                          </a:solidFill>
                          <a:latin typeface="Arial" panose="020B0604020202020204" pitchFamily="34" charset="0"/>
                          <a:ea typeface="Times New Roman"/>
                          <a:cs typeface="Arial" panose="020B0604020202020204" pitchFamily="34" charset="0"/>
                        </a:rPr>
                        <a:t>86</a:t>
                      </a:r>
                    </a:p>
                  </a:txBody>
                  <a:tcPr marL="44450" marR="44450" marT="0" marB="0" anchor="ctr"/>
                </a:tc>
              </a:tr>
              <a:tr h="550287">
                <a:tc>
                  <a:txBody>
                    <a:bodyPr/>
                    <a:lstStyle/>
                    <a:p>
                      <a:pPr algn="ctr">
                        <a:lnSpc>
                          <a:spcPct val="150000"/>
                        </a:lnSpc>
                        <a:spcAft>
                          <a:spcPts val="0"/>
                        </a:spcAft>
                      </a:pPr>
                      <a:r>
                        <a:rPr lang="pt-PT" sz="1400" dirty="0" smtClean="0">
                          <a:effectLst/>
                          <a:latin typeface="Arial" panose="020B0604020202020204" pitchFamily="34" charset="0"/>
                          <a:ea typeface="Times New Roman"/>
                          <a:cs typeface="Arial" panose="020B0604020202020204" pitchFamily="34" charset="0"/>
                        </a:rPr>
                        <a:t>3</a:t>
                      </a:r>
                      <a:endParaRPr lang="pt-PT" sz="1400" dirty="0">
                        <a:effectLst/>
                        <a:latin typeface="Arial" panose="020B0604020202020204" pitchFamily="34" charset="0"/>
                        <a:ea typeface="Times New Roman"/>
                        <a:cs typeface="Arial" panose="020B0604020202020204" pitchFamily="34" charset="0"/>
                      </a:endParaRPr>
                    </a:p>
                  </a:txBody>
                  <a:tcPr marL="59241" marR="59241" marT="0" marB="0" anchor="ctr">
                    <a:solidFill>
                      <a:srgbClr val="2C93D2"/>
                    </a:solidFill>
                  </a:tcPr>
                </a:tc>
                <a:tc>
                  <a:txBody>
                    <a:bodyPr/>
                    <a:lstStyle/>
                    <a:p>
                      <a:pPr algn="l">
                        <a:spcAft>
                          <a:spcPts val="0"/>
                        </a:spcAft>
                      </a:pPr>
                      <a:r>
                        <a:rPr lang="pt-PT" sz="2000" b="0" dirty="0">
                          <a:solidFill>
                            <a:schemeClr val="tx1"/>
                          </a:solidFill>
                          <a:latin typeface="Arial" panose="020B0604020202020204" pitchFamily="34" charset="0"/>
                          <a:ea typeface="Times New Roman"/>
                          <a:cs typeface="Arial" panose="020B0604020202020204" pitchFamily="34" charset="0"/>
                        </a:rPr>
                        <a:t>Pessoas</a:t>
                      </a:r>
                    </a:p>
                  </a:txBody>
                  <a:tcPr marL="44450" marR="44450" marT="0" marB="0" anchor="ctr"/>
                </a:tc>
                <a:tc>
                  <a:txBody>
                    <a:bodyPr/>
                    <a:lstStyle/>
                    <a:p>
                      <a:pPr algn="ctr">
                        <a:spcAft>
                          <a:spcPts val="0"/>
                        </a:spcAft>
                      </a:pPr>
                      <a:r>
                        <a:rPr lang="pt-PT" sz="2000" b="0" dirty="0">
                          <a:solidFill>
                            <a:schemeClr val="tx1"/>
                          </a:solidFill>
                          <a:latin typeface="Arial" panose="020B0604020202020204" pitchFamily="34" charset="0"/>
                          <a:ea typeface="Times New Roman"/>
                          <a:cs typeface="Arial" panose="020B0604020202020204" pitchFamily="34" charset="0"/>
                        </a:rPr>
                        <a:t>85</a:t>
                      </a:r>
                    </a:p>
                  </a:txBody>
                  <a:tcPr marL="44450" marR="44450" marT="0" marB="0" anchor="ctr"/>
                </a:tc>
              </a:tr>
              <a:tr h="447107">
                <a:tc>
                  <a:txBody>
                    <a:bodyPr/>
                    <a:lstStyle/>
                    <a:p>
                      <a:pPr algn="ctr">
                        <a:lnSpc>
                          <a:spcPct val="150000"/>
                        </a:lnSpc>
                        <a:spcAft>
                          <a:spcPts val="0"/>
                        </a:spcAft>
                      </a:pPr>
                      <a:r>
                        <a:rPr lang="pt-PT" sz="1400" dirty="0" smtClean="0">
                          <a:effectLst/>
                          <a:latin typeface="Arial" panose="020B0604020202020204" pitchFamily="34" charset="0"/>
                          <a:ea typeface="Times New Roman"/>
                          <a:cs typeface="Arial" panose="020B0604020202020204" pitchFamily="34" charset="0"/>
                        </a:rPr>
                        <a:t>4</a:t>
                      </a:r>
                      <a:endParaRPr lang="pt-PT" sz="1400" dirty="0">
                        <a:effectLst/>
                        <a:latin typeface="Arial" panose="020B0604020202020204" pitchFamily="34" charset="0"/>
                        <a:ea typeface="Times New Roman"/>
                        <a:cs typeface="Arial" panose="020B0604020202020204" pitchFamily="34" charset="0"/>
                      </a:endParaRPr>
                    </a:p>
                  </a:txBody>
                  <a:tcPr marL="59241" marR="59241" marT="0" marB="0" anchor="ctr">
                    <a:solidFill>
                      <a:srgbClr val="2C93D2"/>
                    </a:solidFill>
                  </a:tcPr>
                </a:tc>
                <a:tc>
                  <a:txBody>
                    <a:bodyPr/>
                    <a:lstStyle/>
                    <a:p>
                      <a:pPr algn="l">
                        <a:spcAft>
                          <a:spcPts val="0"/>
                        </a:spcAft>
                      </a:pPr>
                      <a:r>
                        <a:rPr lang="pt-PT" sz="2000" b="0" dirty="0">
                          <a:solidFill>
                            <a:schemeClr val="tx1"/>
                          </a:solidFill>
                          <a:latin typeface="Arial" panose="020B0604020202020204" pitchFamily="34" charset="0"/>
                          <a:ea typeface="Times New Roman"/>
                          <a:cs typeface="Arial" panose="020B0604020202020204" pitchFamily="34" charset="0"/>
                        </a:rPr>
                        <a:t>Parcerias e Recursos </a:t>
                      </a:r>
                    </a:p>
                  </a:txBody>
                  <a:tcPr marL="44450" marR="44450" marT="0" marB="0" anchor="ctr"/>
                </a:tc>
                <a:tc>
                  <a:txBody>
                    <a:bodyPr/>
                    <a:lstStyle/>
                    <a:p>
                      <a:pPr algn="ctr">
                        <a:spcAft>
                          <a:spcPts val="0"/>
                        </a:spcAft>
                      </a:pPr>
                      <a:r>
                        <a:rPr lang="pt-PT" sz="2000" b="0" dirty="0">
                          <a:solidFill>
                            <a:schemeClr val="tx1"/>
                          </a:solidFill>
                          <a:latin typeface="Arial" panose="020B0604020202020204" pitchFamily="34" charset="0"/>
                          <a:ea typeface="Times New Roman"/>
                          <a:cs typeface="Arial" panose="020B0604020202020204" pitchFamily="34" charset="0"/>
                        </a:rPr>
                        <a:t>88</a:t>
                      </a:r>
                    </a:p>
                  </a:txBody>
                  <a:tcPr marL="44450" marR="44450" marT="0" marB="0" anchor="ctr"/>
                </a:tc>
              </a:tr>
              <a:tr h="504056">
                <a:tc>
                  <a:txBody>
                    <a:bodyPr/>
                    <a:lstStyle/>
                    <a:p>
                      <a:pPr algn="ctr">
                        <a:lnSpc>
                          <a:spcPct val="150000"/>
                        </a:lnSpc>
                        <a:spcAft>
                          <a:spcPts val="0"/>
                        </a:spcAft>
                      </a:pPr>
                      <a:r>
                        <a:rPr lang="pt-PT" sz="1400" dirty="0" smtClean="0">
                          <a:effectLst/>
                          <a:latin typeface="Arial" panose="020B0604020202020204" pitchFamily="34" charset="0"/>
                          <a:ea typeface="Times New Roman"/>
                          <a:cs typeface="Arial" panose="020B0604020202020204" pitchFamily="34" charset="0"/>
                        </a:rPr>
                        <a:t>5</a:t>
                      </a:r>
                      <a:endParaRPr lang="pt-PT" sz="1400" dirty="0">
                        <a:effectLst/>
                        <a:latin typeface="Arial" panose="020B0604020202020204" pitchFamily="34" charset="0"/>
                        <a:ea typeface="Times New Roman"/>
                        <a:cs typeface="Arial" panose="020B0604020202020204" pitchFamily="34" charset="0"/>
                      </a:endParaRPr>
                    </a:p>
                  </a:txBody>
                  <a:tcPr marL="59241" marR="59241" marT="0" marB="0" anchor="ctr">
                    <a:solidFill>
                      <a:srgbClr val="2C93D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PT" sz="2000" b="0" dirty="0" smtClean="0">
                          <a:solidFill>
                            <a:schemeClr val="tx1"/>
                          </a:solidFill>
                          <a:latin typeface="Arial" panose="020B0604020202020204" pitchFamily="34" charset="0"/>
                          <a:ea typeface="Times New Roman"/>
                          <a:cs typeface="Arial" panose="020B0604020202020204" pitchFamily="34" charset="0"/>
                        </a:rPr>
                        <a:t>Processos </a:t>
                      </a:r>
                    </a:p>
                  </a:txBody>
                  <a:tcPr marL="44450" marR="44450" marT="0" marB="0" anchor="ctr"/>
                </a:tc>
                <a:tc>
                  <a:txBody>
                    <a:bodyPr/>
                    <a:lstStyle/>
                    <a:p>
                      <a:pPr algn="ctr">
                        <a:spcAft>
                          <a:spcPts val="0"/>
                        </a:spcAft>
                      </a:pPr>
                      <a:r>
                        <a:rPr lang="pt-PT" sz="2000" b="0" dirty="0">
                          <a:solidFill>
                            <a:schemeClr val="tx1"/>
                          </a:solidFill>
                          <a:latin typeface="Arial" panose="020B0604020202020204" pitchFamily="34" charset="0"/>
                          <a:ea typeface="Times New Roman"/>
                          <a:cs typeface="Arial" panose="020B0604020202020204" pitchFamily="34" charset="0"/>
                        </a:rPr>
                        <a:t>95</a:t>
                      </a:r>
                    </a:p>
                  </a:txBody>
                  <a:tcPr marL="44450" marR="44450" marT="0" marB="0" anchor="ctr"/>
                </a:tc>
              </a:tr>
              <a:tr h="371603">
                <a:tc gridSpan="2">
                  <a:txBody>
                    <a:bodyPr/>
                    <a:lstStyle/>
                    <a:p>
                      <a:pPr algn="just">
                        <a:lnSpc>
                          <a:spcPct val="150000"/>
                        </a:lnSpc>
                        <a:spcAft>
                          <a:spcPts val="0"/>
                        </a:spcAft>
                      </a:pPr>
                      <a:r>
                        <a:rPr lang="pt-PT" sz="2000" b="0" dirty="0">
                          <a:effectLst/>
                          <a:latin typeface="Arial" panose="020B0604020202020204" pitchFamily="34" charset="0"/>
                          <a:cs typeface="Arial" panose="020B0604020202020204" pitchFamily="34" charset="0"/>
                        </a:rPr>
                        <a:t>Classificação da </a:t>
                      </a:r>
                      <a:r>
                        <a:rPr lang="pt-PT" sz="2000" b="0" dirty="0" smtClean="0">
                          <a:effectLst/>
                          <a:latin typeface="Arial" panose="020B0604020202020204" pitchFamily="34" charset="0"/>
                          <a:cs typeface="Arial" panose="020B0604020202020204" pitchFamily="34" charset="0"/>
                        </a:rPr>
                        <a:t>organização</a:t>
                      </a:r>
                      <a:endParaRPr lang="pt-PT" sz="2000" b="0" dirty="0">
                        <a:effectLst/>
                        <a:latin typeface="Arial" panose="020B0604020202020204" pitchFamily="34" charset="0"/>
                        <a:ea typeface="Times New Roman"/>
                        <a:cs typeface="Arial" panose="020B0604020202020204" pitchFamily="34" charset="0"/>
                      </a:endParaRPr>
                    </a:p>
                  </a:txBody>
                  <a:tcPr marL="59241" marR="59241" marT="0" marB="0">
                    <a:solidFill>
                      <a:srgbClr val="2C93D2"/>
                    </a:solidFill>
                  </a:tcPr>
                </a:tc>
                <a:tc hMerge="1">
                  <a:txBody>
                    <a:bodyPr/>
                    <a:lstStyle/>
                    <a:p>
                      <a:endParaRPr lang="pt-PT"/>
                    </a:p>
                  </a:txBody>
                  <a:tcPr/>
                </a:tc>
                <a:tc>
                  <a:txBody>
                    <a:bodyPr/>
                    <a:lstStyle/>
                    <a:p>
                      <a:pPr algn="ctr">
                        <a:spcAft>
                          <a:spcPts val="0"/>
                        </a:spcAft>
                      </a:pPr>
                      <a:r>
                        <a:rPr lang="pt-PT" sz="2000" b="1" dirty="0">
                          <a:solidFill>
                            <a:schemeClr val="tx1"/>
                          </a:solidFill>
                          <a:latin typeface="Arial" panose="020B0604020202020204" pitchFamily="34" charset="0"/>
                          <a:ea typeface="Times New Roman"/>
                          <a:cs typeface="Arial" panose="020B0604020202020204" pitchFamily="34" charset="0"/>
                        </a:rPr>
                        <a:t>89</a:t>
                      </a:r>
                    </a:p>
                  </a:txBody>
                  <a:tcPr marL="44450" marR="44450" marT="0" marB="0" anchor="ctr"/>
                </a:tc>
              </a:tr>
            </a:tbl>
          </a:graphicData>
        </a:graphic>
      </p:graphicFrame>
    </p:spTree>
    <p:extLst>
      <p:ext uri="{BB962C8B-B14F-4D97-AF65-F5344CB8AC3E}">
        <p14:creationId xmlns:p14="http://schemas.microsoft.com/office/powerpoint/2010/main" xmlns="" val="13821826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p:cNvSpPr txBox="1"/>
          <p:nvPr/>
        </p:nvSpPr>
        <p:spPr>
          <a:xfrm>
            <a:off x="1134658" y="3054817"/>
            <a:ext cx="6033147" cy="1754326"/>
          </a:xfrm>
          <a:prstGeom prst="rect">
            <a:avLst/>
          </a:prstGeom>
          <a:solidFill>
            <a:schemeClr val="tx2">
              <a:lumMod val="20000"/>
              <a:lumOff val="80000"/>
            </a:schemeClr>
          </a:solidFill>
        </p:spPr>
        <p:style>
          <a:lnRef idx="2">
            <a:schemeClr val="accent5"/>
          </a:lnRef>
          <a:fillRef idx="1">
            <a:schemeClr val="lt1"/>
          </a:fillRef>
          <a:effectRef idx="0">
            <a:schemeClr val="accent5"/>
          </a:effectRef>
          <a:fontRef idx="minor">
            <a:schemeClr val="dk1"/>
          </a:fontRef>
        </p:style>
        <p:txBody>
          <a:bodyPr wrap="square" rtlCol="0">
            <a:spAutoFit/>
          </a:bodyPr>
          <a:lstStyle/>
          <a:p>
            <a:pPr>
              <a:lnSpc>
                <a:spcPct val="150000"/>
              </a:lnSpc>
            </a:pPr>
            <a:r>
              <a:rPr lang="pt-PT" sz="2400" b="1" dirty="0" smtClean="0">
                <a:latin typeface="Arial" panose="020B0604020202020204" pitchFamily="34" charset="0"/>
                <a:cs typeface="Arial" panose="020B0604020202020204" pitchFamily="34" charset="0"/>
              </a:rPr>
              <a:t>Mas o mais importante é a identificação dos pontos fortes, das áreas que necessitam melhoria e agir.</a:t>
            </a:r>
          </a:p>
        </p:txBody>
      </p:sp>
      <p:grpSp>
        <p:nvGrpSpPr>
          <p:cNvPr id="6" name="Grupo 5"/>
          <p:cNvGrpSpPr/>
          <p:nvPr/>
        </p:nvGrpSpPr>
        <p:grpSpPr>
          <a:xfrm>
            <a:off x="7167806" y="4809143"/>
            <a:ext cx="1959741" cy="1959741"/>
            <a:chOff x="4160059" y="2308241"/>
            <a:chExt cx="1959741" cy="1959741"/>
          </a:xfrm>
        </p:grpSpPr>
        <p:sp>
          <p:nvSpPr>
            <p:cNvPr id="11" name="Circular 10"/>
            <p:cNvSpPr/>
            <p:nvPr/>
          </p:nvSpPr>
          <p:spPr>
            <a:xfrm rot="10800000">
              <a:off x="4160059" y="2308241"/>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2" name="Circular 4"/>
            <p:cNvSpPr/>
            <p:nvPr/>
          </p:nvSpPr>
          <p:spPr>
            <a:xfrm rot="21600000">
              <a:off x="4160059" y="2308241"/>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Decidir</a:t>
              </a:r>
              <a:endParaRPr lang="pt-PT" sz="2000" b="1" kern="1200" dirty="0">
                <a:latin typeface="Arial" panose="020B0604020202020204" pitchFamily="34" charset="0"/>
                <a:cs typeface="Arial" panose="020B0604020202020204" pitchFamily="34" charset="0"/>
              </a:endParaRPr>
            </a:p>
          </p:txBody>
        </p:sp>
      </p:grpSp>
      <p:sp>
        <p:nvSpPr>
          <p:cNvPr id="7" name="Rectângulo 6"/>
          <p:cNvSpPr/>
          <p:nvPr/>
        </p:nvSpPr>
        <p:spPr>
          <a:xfrm>
            <a:off x="4644008" y="550771"/>
            <a:ext cx="3096344"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Planos de melhoria</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2079728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p:cNvSpPr txBox="1"/>
          <p:nvPr/>
        </p:nvSpPr>
        <p:spPr>
          <a:xfrm>
            <a:off x="1174912" y="1556792"/>
            <a:ext cx="6033147" cy="3416320"/>
          </a:xfrm>
          <a:prstGeom prst="rect">
            <a:avLst/>
          </a:prstGeom>
          <a:solidFill>
            <a:schemeClr val="tx2">
              <a:lumMod val="20000"/>
              <a:lumOff val="80000"/>
            </a:schemeClr>
          </a:solidFill>
        </p:spPr>
        <p:style>
          <a:lnRef idx="2">
            <a:schemeClr val="accent5"/>
          </a:lnRef>
          <a:fillRef idx="1">
            <a:schemeClr val="lt1"/>
          </a:fillRef>
          <a:effectRef idx="0">
            <a:schemeClr val="accent5"/>
          </a:effectRef>
          <a:fontRef idx="minor">
            <a:schemeClr val="dk1"/>
          </a:fontRef>
        </p:style>
        <p:txBody>
          <a:bodyPr wrap="square" rtlCol="0">
            <a:spAutoFit/>
          </a:bodyPr>
          <a:lstStyle/>
          <a:p>
            <a:pPr>
              <a:lnSpc>
                <a:spcPct val="150000"/>
              </a:lnSpc>
            </a:pPr>
            <a:r>
              <a:rPr lang="pt-PT" sz="2400" dirty="0" smtClean="0">
                <a:solidFill>
                  <a:schemeClr val="tx1"/>
                </a:solidFill>
                <a:latin typeface="Arial" panose="020B0604020202020204" pitchFamily="34" charset="0"/>
                <a:cs typeface="Arial" panose="020B0604020202020204" pitchFamily="34" charset="0"/>
              </a:rPr>
              <a:t>Na avaliação dos critérios dos resultados e dos meios, muitos foram os pontos fortes detetados e, embora menos , também houve pontos fracos.</a:t>
            </a:r>
          </a:p>
          <a:p>
            <a:pPr>
              <a:lnSpc>
                <a:spcPct val="150000"/>
              </a:lnSpc>
            </a:pPr>
            <a:r>
              <a:rPr lang="pt-PT" sz="2400" dirty="0" smtClean="0">
                <a:solidFill>
                  <a:schemeClr val="tx1"/>
                </a:solidFill>
                <a:latin typeface="Arial" panose="020B0604020202020204" pitchFamily="34" charset="0"/>
                <a:cs typeface="Arial" panose="020B0604020202020204" pitchFamily="34" charset="0"/>
              </a:rPr>
              <a:t>Decidimos, aqui, fazer referência a apenas um/dois por critério.</a:t>
            </a:r>
          </a:p>
        </p:txBody>
      </p:sp>
      <p:grpSp>
        <p:nvGrpSpPr>
          <p:cNvPr id="6" name="Grupo 5"/>
          <p:cNvGrpSpPr/>
          <p:nvPr/>
        </p:nvGrpSpPr>
        <p:grpSpPr>
          <a:xfrm>
            <a:off x="7167806" y="4809143"/>
            <a:ext cx="1959741" cy="1959741"/>
            <a:chOff x="4160059" y="2308241"/>
            <a:chExt cx="1959741" cy="1959741"/>
          </a:xfrm>
        </p:grpSpPr>
        <p:sp>
          <p:nvSpPr>
            <p:cNvPr id="11" name="Circular 10"/>
            <p:cNvSpPr/>
            <p:nvPr/>
          </p:nvSpPr>
          <p:spPr>
            <a:xfrm rot="10800000">
              <a:off x="4160059" y="2308241"/>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2" name="Circular 4"/>
            <p:cNvSpPr/>
            <p:nvPr/>
          </p:nvSpPr>
          <p:spPr>
            <a:xfrm rot="21600000">
              <a:off x="4160059" y="2308241"/>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Decidir</a:t>
              </a:r>
              <a:endParaRPr lang="pt-PT" sz="2000" b="1" kern="1200" dirty="0">
                <a:latin typeface="Arial" panose="020B0604020202020204" pitchFamily="34" charset="0"/>
                <a:cs typeface="Arial" panose="020B0604020202020204" pitchFamily="34" charset="0"/>
              </a:endParaRPr>
            </a:p>
          </p:txBody>
        </p:sp>
      </p:grpSp>
      <p:sp>
        <p:nvSpPr>
          <p:cNvPr id="7" name="Rectângulo 6"/>
          <p:cNvSpPr/>
          <p:nvPr/>
        </p:nvSpPr>
        <p:spPr>
          <a:xfrm>
            <a:off x="4644008" y="550771"/>
            <a:ext cx="3096344"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Planos de melhoria</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7010190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p:cNvGraphicFramePr>
            <a:graphicFrameLocks noGrp="1"/>
          </p:cNvGraphicFramePr>
          <p:nvPr>
            <p:extLst>
              <p:ext uri="{D42A27DB-BD31-4B8C-83A1-F6EECF244321}">
                <p14:modId xmlns:p14="http://schemas.microsoft.com/office/powerpoint/2010/main" xmlns="" val="2677592981"/>
              </p:ext>
            </p:extLst>
          </p:nvPr>
        </p:nvGraphicFramePr>
        <p:xfrm>
          <a:off x="1187624" y="1257310"/>
          <a:ext cx="6408712" cy="4942840"/>
        </p:xfrm>
        <a:graphic>
          <a:graphicData uri="http://schemas.openxmlformats.org/drawingml/2006/table">
            <a:tbl>
              <a:tblPr firstRow="1" bandRow="1">
                <a:tableStyleId>{5C22544A-7EE6-4342-B048-85BDC9FD1C3A}</a:tableStyleId>
              </a:tblPr>
              <a:tblGrid>
                <a:gridCol w="1041180"/>
                <a:gridCol w="3135284"/>
                <a:gridCol w="2232248"/>
              </a:tblGrid>
              <a:tr h="370840">
                <a:tc>
                  <a:txBody>
                    <a:bodyPr/>
                    <a:lstStyle/>
                    <a:p>
                      <a:r>
                        <a:rPr lang="pt-PT" dirty="0" smtClean="0">
                          <a:latin typeface="Arial" panose="020B0604020202020204" pitchFamily="34" charset="0"/>
                          <a:cs typeface="Arial" panose="020B0604020202020204" pitchFamily="34" charset="0"/>
                        </a:rPr>
                        <a:t>Critério</a:t>
                      </a:r>
                      <a:endParaRPr lang="pt-PT" dirty="0">
                        <a:latin typeface="Arial" panose="020B0604020202020204" pitchFamily="34" charset="0"/>
                        <a:cs typeface="Arial" panose="020B0604020202020204" pitchFamily="34" charset="0"/>
                      </a:endParaRPr>
                    </a:p>
                  </a:txBody>
                  <a:tcPr>
                    <a:solidFill>
                      <a:srgbClr val="2C93D2"/>
                    </a:solidFill>
                  </a:tcPr>
                </a:tc>
                <a:tc>
                  <a:txBody>
                    <a:bodyPr/>
                    <a:lstStyle/>
                    <a:p>
                      <a:r>
                        <a:rPr lang="pt-PT" dirty="0" smtClean="0">
                          <a:latin typeface="Arial" panose="020B0604020202020204" pitchFamily="34" charset="0"/>
                          <a:cs typeface="Arial" panose="020B0604020202020204" pitchFamily="34" charset="0"/>
                        </a:rPr>
                        <a:t>Pontos fortes</a:t>
                      </a:r>
                      <a:endParaRPr lang="pt-PT" dirty="0">
                        <a:latin typeface="Arial" panose="020B0604020202020204" pitchFamily="34" charset="0"/>
                        <a:cs typeface="Arial" panose="020B0604020202020204" pitchFamily="34" charset="0"/>
                      </a:endParaRPr>
                    </a:p>
                  </a:txBody>
                  <a:tcPr>
                    <a:solidFill>
                      <a:srgbClr val="2C93D2"/>
                    </a:solidFill>
                  </a:tcPr>
                </a:tc>
                <a:tc>
                  <a:txBody>
                    <a:bodyPr/>
                    <a:lstStyle/>
                    <a:p>
                      <a:r>
                        <a:rPr lang="pt-PT" dirty="0" smtClean="0">
                          <a:latin typeface="Arial" panose="020B0604020202020204" pitchFamily="34" charset="0"/>
                          <a:cs typeface="Arial" panose="020B0604020202020204" pitchFamily="34" charset="0"/>
                        </a:rPr>
                        <a:t>Áreas</a:t>
                      </a:r>
                      <a:r>
                        <a:rPr lang="pt-PT" baseline="0" dirty="0" smtClean="0">
                          <a:latin typeface="Arial" panose="020B0604020202020204" pitchFamily="34" charset="0"/>
                          <a:cs typeface="Arial" panose="020B0604020202020204" pitchFamily="34" charset="0"/>
                        </a:rPr>
                        <a:t> de melhoria</a:t>
                      </a:r>
                      <a:endParaRPr lang="pt-PT" dirty="0">
                        <a:latin typeface="Arial" panose="020B0604020202020204" pitchFamily="34" charset="0"/>
                        <a:cs typeface="Arial" panose="020B0604020202020204" pitchFamily="34" charset="0"/>
                      </a:endParaRPr>
                    </a:p>
                  </a:txBody>
                  <a:tcPr>
                    <a:solidFill>
                      <a:srgbClr val="2C93D2"/>
                    </a:solidFill>
                  </a:tcPr>
                </a:tc>
              </a:tr>
              <a:tr h="370840">
                <a:tc>
                  <a:txBody>
                    <a:bodyPr/>
                    <a:lstStyle/>
                    <a:p>
                      <a:pPr algn="ctr"/>
                      <a:r>
                        <a:rPr lang="pt-PT" dirty="0" smtClean="0">
                          <a:latin typeface="Arial" panose="020B0604020202020204" pitchFamily="34" charset="0"/>
                          <a:cs typeface="Arial" panose="020B0604020202020204" pitchFamily="34" charset="0"/>
                        </a:rPr>
                        <a:t>6</a:t>
                      </a:r>
                      <a:endParaRPr lang="pt-PT" dirty="0">
                        <a:latin typeface="Arial" panose="020B0604020202020204" pitchFamily="34" charset="0"/>
                        <a:cs typeface="Arial" panose="020B0604020202020204" pitchFamily="34" charset="0"/>
                      </a:endParaRPr>
                    </a:p>
                  </a:txBody>
                  <a:tcPr anchor="ctr"/>
                </a:tc>
                <a:tc>
                  <a:txBody>
                    <a:bodyPr/>
                    <a:lstStyle/>
                    <a:p>
                      <a:r>
                        <a:rPr lang="pt-PT" sz="1800" dirty="0" smtClean="0">
                          <a:latin typeface="Arial" panose="020B0604020202020204" pitchFamily="34" charset="0"/>
                          <a:cs typeface="Arial" panose="020B0604020202020204" pitchFamily="34" charset="0"/>
                        </a:rPr>
                        <a:t>Confiança na escola, no ensino praticado</a:t>
                      </a:r>
                    </a:p>
                    <a:p>
                      <a:r>
                        <a:rPr lang="pt-PT" sz="1800" dirty="0" smtClean="0">
                          <a:latin typeface="Arial" panose="020B0604020202020204" pitchFamily="34" charset="0"/>
                          <a:cs typeface="Arial" panose="020B0604020202020204" pitchFamily="34" charset="0"/>
                        </a:rPr>
                        <a:t>e nos professores; transparência nos processos de avaliação dos alunos.</a:t>
                      </a:r>
                    </a:p>
                    <a:p>
                      <a:endParaRPr lang="pt-PT" dirty="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PT" sz="1800" dirty="0" smtClean="0">
                          <a:latin typeface="Arial" panose="020B0604020202020204" pitchFamily="34" charset="0"/>
                          <a:cs typeface="Arial" panose="020B0604020202020204" pitchFamily="34" charset="0"/>
                        </a:rPr>
                        <a:t>Controlo nas entradas e saídas da escola.</a:t>
                      </a:r>
                    </a:p>
                    <a:p>
                      <a:endParaRPr lang="pt-PT" dirty="0">
                        <a:latin typeface="Arial" panose="020B0604020202020204" pitchFamily="34" charset="0"/>
                        <a:cs typeface="Arial" panose="020B0604020202020204" pitchFamily="34" charset="0"/>
                      </a:endParaRPr>
                    </a:p>
                  </a:txBody>
                  <a:tcPr/>
                </a:tc>
              </a:tr>
              <a:tr h="370840">
                <a:tc>
                  <a:txBody>
                    <a:bodyPr/>
                    <a:lstStyle/>
                    <a:p>
                      <a:pPr algn="ctr"/>
                      <a:r>
                        <a:rPr lang="pt-PT" dirty="0" smtClean="0">
                          <a:latin typeface="Arial" panose="020B0604020202020204" pitchFamily="34" charset="0"/>
                          <a:cs typeface="Arial" panose="020B0604020202020204" pitchFamily="34" charset="0"/>
                        </a:rPr>
                        <a:t>7</a:t>
                      </a:r>
                      <a:endParaRPr lang="pt-PT" dirty="0">
                        <a:latin typeface="Arial" panose="020B0604020202020204" pitchFamily="34" charset="0"/>
                        <a:cs typeface="Arial" panose="020B0604020202020204" pitchFamily="34" charset="0"/>
                      </a:endParaRPr>
                    </a:p>
                  </a:txBody>
                  <a:tcPr anchor="ctr"/>
                </a:tc>
                <a:tc>
                  <a:txBody>
                    <a:bodyPr/>
                    <a:lstStyle/>
                    <a:p>
                      <a:r>
                        <a:rPr lang="pt-PT" sz="1800" b="0" dirty="0" smtClean="0">
                          <a:latin typeface="Arial" panose="020B0604020202020204" pitchFamily="34" charset="0"/>
                          <a:cs typeface="Arial" panose="020B0604020202020204" pitchFamily="34" charset="0"/>
                        </a:rPr>
                        <a:t>Motivação para aprender novos métodos de trabalho, para desenvolver o trabalho em equipa, sugerir melhorias, participar em projetos de mudança na escola, aceitar mudanças e fazer um esforço suplementar em circunstâncias especiais.</a:t>
                      </a:r>
                      <a:endParaRPr lang="pt-PT" b="0" dirty="0">
                        <a:latin typeface="Arial" panose="020B0604020202020204" pitchFamily="34" charset="0"/>
                        <a:cs typeface="Arial" panose="020B0604020202020204" pitchFamily="34" charset="0"/>
                      </a:endParaRPr>
                    </a:p>
                  </a:txBody>
                  <a:tcPr/>
                </a:tc>
                <a:tc>
                  <a:txBody>
                    <a:bodyPr/>
                    <a:lstStyle/>
                    <a:p>
                      <a:pPr marL="0" indent="0">
                        <a:buFont typeface="Arial" panose="020B0604020202020204" pitchFamily="34" charset="0"/>
                        <a:buNone/>
                      </a:pPr>
                      <a:r>
                        <a:rPr lang="pt-PT" sz="1800" dirty="0" smtClean="0">
                          <a:latin typeface="Arial" panose="020B0604020202020204" pitchFamily="34" charset="0"/>
                          <a:cs typeface="Arial" panose="020B0604020202020204" pitchFamily="34" charset="0"/>
                        </a:rPr>
                        <a:t>Recompensa pelos</a:t>
                      </a:r>
                    </a:p>
                    <a:p>
                      <a:r>
                        <a:rPr lang="pt-PT" sz="1800" dirty="0" smtClean="0">
                          <a:latin typeface="Arial" panose="020B0604020202020204" pitchFamily="34" charset="0"/>
                          <a:cs typeface="Arial" panose="020B0604020202020204" pitchFamily="34" charset="0"/>
                        </a:rPr>
                        <a:t>esforços individuais</a:t>
                      </a:r>
                      <a:endParaRPr lang="pt-PT" dirty="0">
                        <a:latin typeface="Arial" panose="020B0604020202020204" pitchFamily="34" charset="0"/>
                        <a:cs typeface="Arial" panose="020B0604020202020204" pitchFamily="34" charset="0"/>
                      </a:endParaRPr>
                    </a:p>
                  </a:txBody>
                  <a:tcPr/>
                </a:tc>
              </a:tr>
            </a:tbl>
          </a:graphicData>
        </a:graphic>
      </p:graphicFrame>
      <p:grpSp>
        <p:nvGrpSpPr>
          <p:cNvPr id="6" name="Grupo 5"/>
          <p:cNvGrpSpPr/>
          <p:nvPr/>
        </p:nvGrpSpPr>
        <p:grpSpPr>
          <a:xfrm>
            <a:off x="7167806" y="4809143"/>
            <a:ext cx="1959741" cy="1959741"/>
            <a:chOff x="4160059" y="2308241"/>
            <a:chExt cx="1959741" cy="1959741"/>
          </a:xfrm>
        </p:grpSpPr>
        <p:sp>
          <p:nvSpPr>
            <p:cNvPr id="11" name="Circular 10"/>
            <p:cNvSpPr/>
            <p:nvPr/>
          </p:nvSpPr>
          <p:spPr>
            <a:xfrm rot="10800000">
              <a:off x="4160059" y="2308241"/>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2" name="Circular 4"/>
            <p:cNvSpPr/>
            <p:nvPr/>
          </p:nvSpPr>
          <p:spPr>
            <a:xfrm rot="21600000">
              <a:off x="4160059" y="2308241"/>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Decidir</a:t>
              </a:r>
              <a:endParaRPr lang="pt-PT" sz="2000" b="1" kern="1200" dirty="0">
                <a:latin typeface="Arial" panose="020B0604020202020204" pitchFamily="34" charset="0"/>
                <a:cs typeface="Arial" panose="020B0604020202020204" pitchFamily="34" charset="0"/>
              </a:endParaRPr>
            </a:p>
          </p:txBody>
        </p:sp>
      </p:grpSp>
      <p:sp>
        <p:nvSpPr>
          <p:cNvPr id="7" name="Rectângulo 6"/>
          <p:cNvSpPr/>
          <p:nvPr/>
        </p:nvSpPr>
        <p:spPr>
          <a:xfrm>
            <a:off x="4644008" y="550771"/>
            <a:ext cx="3096344"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Planos de melhoria</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36325350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p:cNvGraphicFramePr>
            <a:graphicFrameLocks noGrp="1"/>
          </p:cNvGraphicFramePr>
          <p:nvPr>
            <p:extLst>
              <p:ext uri="{D42A27DB-BD31-4B8C-83A1-F6EECF244321}">
                <p14:modId xmlns:p14="http://schemas.microsoft.com/office/powerpoint/2010/main" xmlns="" val="2871316537"/>
              </p:ext>
            </p:extLst>
          </p:nvPr>
        </p:nvGraphicFramePr>
        <p:xfrm>
          <a:off x="1043608" y="1167053"/>
          <a:ext cx="6408712" cy="4394200"/>
        </p:xfrm>
        <a:graphic>
          <a:graphicData uri="http://schemas.openxmlformats.org/drawingml/2006/table">
            <a:tbl>
              <a:tblPr firstRow="1" bandRow="1">
                <a:tableStyleId>{5C22544A-7EE6-4342-B048-85BDC9FD1C3A}</a:tableStyleId>
              </a:tblPr>
              <a:tblGrid>
                <a:gridCol w="1041180"/>
                <a:gridCol w="3043494"/>
                <a:gridCol w="2324038"/>
              </a:tblGrid>
              <a:tr h="370840">
                <a:tc>
                  <a:txBody>
                    <a:bodyPr/>
                    <a:lstStyle/>
                    <a:p>
                      <a:r>
                        <a:rPr lang="pt-PT" dirty="0" smtClean="0">
                          <a:latin typeface="Arial" panose="020B0604020202020204" pitchFamily="34" charset="0"/>
                          <a:cs typeface="Arial" panose="020B0604020202020204" pitchFamily="34" charset="0"/>
                        </a:rPr>
                        <a:t>Critério</a:t>
                      </a:r>
                      <a:endParaRPr lang="pt-PT" dirty="0">
                        <a:latin typeface="Arial" panose="020B0604020202020204" pitchFamily="34" charset="0"/>
                        <a:cs typeface="Arial" panose="020B0604020202020204" pitchFamily="34" charset="0"/>
                      </a:endParaRPr>
                    </a:p>
                  </a:txBody>
                  <a:tcPr>
                    <a:solidFill>
                      <a:srgbClr val="2C93D2"/>
                    </a:solidFill>
                  </a:tcPr>
                </a:tc>
                <a:tc>
                  <a:txBody>
                    <a:bodyPr/>
                    <a:lstStyle/>
                    <a:p>
                      <a:r>
                        <a:rPr lang="pt-PT" dirty="0" smtClean="0">
                          <a:latin typeface="Arial" panose="020B0604020202020204" pitchFamily="34" charset="0"/>
                          <a:cs typeface="Arial" panose="020B0604020202020204" pitchFamily="34" charset="0"/>
                        </a:rPr>
                        <a:t>Pontos fortes</a:t>
                      </a:r>
                      <a:endParaRPr lang="pt-PT" dirty="0">
                        <a:latin typeface="Arial" panose="020B0604020202020204" pitchFamily="34" charset="0"/>
                        <a:cs typeface="Arial" panose="020B0604020202020204" pitchFamily="34" charset="0"/>
                      </a:endParaRPr>
                    </a:p>
                  </a:txBody>
                  <a:tcPr>
                    <a:solidFill>
                      <a:srgbClr val="2C93D2"/>
                    </a:solidFill>
                  </a:tcPr>
                </a:tc>
                <a:tc>
                  <a:txBody>
                    <a:bodyPr/>
                    <a:lstStyle/>
                    <a:p>
                      <a:r>
                        <a:rPr lang="pt-PT" dirty="0" smtClean="0">
                          <a:latin typeface="Arial" panose="020B0604020202020204" pitchFamily="34" charset="0"/>
                          <a:cs typeface="Arial" panose="020B0604020202020204" pitchFamily="34" charset="0"/>
                        </a:rPr>
                        <a:t>Áreas</a:t>
                      </a:r>
                      <a:r>
                        <a:rPr lang="pt-PT" baseline="0" dirty="0" smtClean="0">
                          <a:latin typeface="Arial" panose="020B0604020202020204" pitchFamily="34" charset="0"/>
                          <a:cs typeface="Arial" panose="020B0604020202020204" pitchFamily="34" charset="0"/>
                        </a:rPr>
                        <a:t> de melhoria</a:t>
                      </a:r>
                      <a:endParaRPr lang="pt-PT" dirty="0">
                        <a:latin typeface="Arial" panose="020B0604020202020204" pitchFamily="34" charset="0"/>
                        <a:cs typeface="Arial" panose="020B0604020202020204" pitchFamily="34" charset="0"/>
                      </a:endParaRPr>
                    </a:p>
                  </a:txBody>
                  <a:tcPr>
                    <a:solidFill>
                      <a:srgbClr val="2C93D2"/>
                    </a:solidFill>
                  </a:tcPr>
                </a:tc>
              </a:tr>
              <a:tr h="370840">
                <a:tc>
                  <a:txBody>
                    <a:bodyPr/>
                    <a:lstStyle/>
                    <a:p>
                      <a:pPr algn="ctr"/>
                      <a:r>
                        <a:rPr lang="pt-PT" dirty="0" smtClean="0">
                          <a:latin typeface="Arial" panose="020B0604020202020204" pitchFamily="34" charset="0"/>
                          <a:cs typeface="Arial" panose="020B0604020202020204" pitchFamily="34" charset="0"/>
                        </a:rPr>
                        <a:t>8</a:t>
                      </a:r>
                      <a:endParaRPr lang="pt-PT" dirty="0">
                        <a:latin typeface="Arial" panose="020B0604020202020204" pitchFamily="34" charset="0"/>
                        <a:cs typeface="Arial" panose="020B0604020202020204" pitchFamily="34" charset="0"/>
                      </a:endParaRPr>
                    </a:p>
                  </a:txBody>
                  <a:tcPr anchor="ctr"/>
                </a:tc>
                <a:tc>
                  <a:txBody>
                    <a:bodyPr/>
                    <a:lstStyle/>
                    <a:p>
                      <a:pPr marL="0" indent="0">
                        <a:buFont typeface="Arial" panose="020B0604020202020204" pitchFamily="34" charset="0"/>
                        <a:buNone/>
                      </a:pPr>
                      <a:r>
                        <a:rPr lang="pt-PT" sz="1800" dirty="0" smtClean="0">
                          <a:latin typeface="Arial" panose="020B0604020202020204" pitchFamily="34" charset="0"/>
                          <a:cs typeface="Arial" panose="020B0604020202020204" pitchFamily="34" charset="0"/>
                        </a:rPr>
                        <a:t>Perceção das pessoas quanto ao</a:t>
                      </a:r>
                      <a:r>
                        <a:rPr lang="pt-PT" sz="1800" baseline="0" dirty="0" smtClean="0">
                          <a:latin typeface="Arial" panose="020B0604020202020204" pitchFamily="34" charset="0"/>
                          <a:cs typeface="Arial" panose="020B0604020202020204" pitchFamily="34" charset="0"/>
                        </a:rPr>
                        <a:t> </a:t>
                      </a:r>
                      <a:r>
                        <a:rPr lang="pt-PT" sz="1800" dirty="0" smtClean="0">
                          <a:latin typeface="Arial" panose="020B0604020202020204" pitchFamily="34" charset="0"/>
                          <a:cs typeface="Arial" panose="020B0604020202020204" pitchFamily="34" charset="0"/>
                        </a:rPr>
                        <a:t>impacto da escola na qualidade de</a:t>
                      </a:r>
                    </a:p>
                    <a:p>
                      <a:r>
                        <a:rPr lang="pt-PT" sz="1800" dirty="0" smtClean="0">
                          <a:latin typeface="Arial" panose="020B0604020202020204" pitchFamily="34" charset="0"/>
                          <a:cs typeface="Arial" panose="020B0604020202020204" pitchFamily="34" charset="0"/>
                        </a:rPr>
                        <a:t>vida dos cidadãos.</a:t>
                      </a:r>
                      <a:r>
                        <a:rPr lang="pt-PT" sz="1800" baseline="0" dirty="0" smtClean="0">
                          <a:latin typeface="Arial" panose="020B0604020202020204" pitchFamily="34" charset="0"/>
                          <a:cs typeface="Arial" panose="020B0604020202020204" pitchFamily="34" charset="0"/>
                        </a:rPr>
                        <a:t> </a:t>
                      </a:r>
                      <a:r>
                        <a:rPr lang="pt-PT" sz="1800" dirty="0" smtClean="0">
                          <a:latin typeface="Arial" panose="020B0604020202020204" pitchFamily="34" charset="0"/>
                          <a:cs typeface="Arial" panose="020B0604020202020204" pitchFamily="34" charset="0"/>
                        </a:rPr>
                        <a:t>Grau de adaptação da escola às mudanças no ambiente externo.</a:t>
                      </a:r>
                    </a:p>
                    <a:p>
                      <a:endParaRPr lang="pt-PT" dirty="0">
                        <a:latin typeface="Arial" panose="020B0604020202020204" pitchFamily="34" charset="0"/>
                        <a:cs typeface="Arial" panose="020B0604020202020204" pitchFamily="34" charset="0"/>
                      </a:endParaRPr>
                    </a:p>
                  </a:txBody>
                  <a:tcPr/>
                </a:tc>
                <a:tc>
                  <a:txBody>
                    <a:bodyPr/>
                    <a:lstStyle/>
                    <a:p>
                      <a:pPr marL="0" indent="0">
                        <a:buFont typeface="Arial" panose="020B0604020202020204" pitchFamily="34" charset="0"/>
                        <a:buNone/>
                      </a:pPr>
                      <a:r>
                        <a:rPr lang="pt-PT" sz="1800" dirty="0" smtClean="0">
                          <a:latin typeface="Arial" panose="020B0604020202020204" pitchFamily="34" charset="0"/>
                          <a:cs typeface="Arial" panose="020B0604020202020204" pitchFamily="34" charset="0"/>
                        </a:rPr>
                        <a:t>Divulgação das atividades</a:t>
                      </a:r>
                    </a:p>
                    <a:p>
                      <a:r>
                        <a:rPr lang="pt-PT" sz="1800" dirty="0" smtClean="0">
                          <a:latin typeface="Arial" panose="020B0604020202020204" pitchFamily="34" charset="0"/>
                          <a:cs typeface="Arial" panose="020B0604020202020204" pitchFamily="34" charset="0"/>
                        </a:rPr>
                        <a:t>desenvolvidas pela escola. Registo da participação da escola em</a:t>
                      </a:r>
                    </a:p>
                    <a:p>
                      <a:r>
                        <a:rPr lang="pt-PT" sz="1800" dirty="0" smtClean="0">
                          <a:latin typeface="Arial" panose="020B0604020202020204" pitchFamily="34" charset="0"/>
                          <a:cs typeface="Arial" panose="020B0604020202020204" pitchFamily="34" charset="0"/>
                        </a:rPr>
                        <a:t>atividades.</a:t>
                      </a:r>
                    </a:p>
                    <a:p>
                      <a:endParaRPr lang="pt-PT" dirty="0">
                        <a:latin typeface="Arial" panose="020B0604020202020204" pitchFamily="34" charset="0"/>
                        <a:cs typeface="Arial" panose="020B0604020202020204" pitchFamily="34" charset="0"/>
                      </a:endParaRPr>
                    </a:p>
                  </a:txBody>
                  <a:tcPr/>
                </a:tc>
              </a:tr>
              <a:tr h="370840">
                <a:tc>
                  <a:txBody>
                    <a:bodyPr/>
                    <a:lstStyle/>
                    <a:p>
                      <a:pPr algn="ctr"/>
                      <a:r>
                        <a:rPr lang="pt-PT" dirty="0" smtClean="0">
                          <a:latin typeface="Arial" panose="020B0604020202020204" pitchFamily="34" charset="0"/>
                          <a:cs typeface="Arial" panose="020B0604020202020204" pitchFamily="34" charset="0"/>
                        </a:rPr>
                        <a:t>9</a:t>
                      </a:r>
                      <a:endParaRPr lang="pt-PT" dirty="0">
                        <a:latin typeface="Arial" panose="020B0604020202020204" pitchFamily="34" charset="0"/>
                        <a:cs typeface="Arial" panose="020B0604020202020204" pitchFamily="34" charset="0"/>
                      </a:endParaRPr>
                    </a:p>
                  </a:txBody>
                  <a:tcPr anchor="ctr"/>
                </a:tc>
                <a:tc>
                  <a:txBody>
                    <a:bodyPr/>
                    <a:lstStyle/>
                    <a:p>
                      <a:pPr marL="0" indent="0">
                        <a:buFont typeface="Arial" panose="020B0604020202020204" pitchFamily="34" charset="0"/>
                        <a:buNone/>
                      </a:pPr>
                      <a:r>
                        <a:rPr lang="pt-PT" sz="1800" dirty="0" smtClean="0">
                          <a:latin typeface="Arial" panose="020B0604020202020204" pitchFamily="34" charset="0"/>
                          <a:cs typeface="Arial" panose="020B0604020202020204" pitchFamily="34" charset="0"/>
                        </a:rPr>
                        <a:t>Dinamismo das atividades experimentais e</a:t>
                      </a:r>
                    </a:p>
                    <a:p>
                      <a:r>
                        <a:rPr lang="pt-PT" sz="1800" dirty="0" smtClean="0">
                          <a:latin typeface="Arial" panose="020B0604020202020204" pitchFamily="34" charset="0"/>
                          <a:cs typeface="Arial" panose="020B0604020202020204" pitchFamily="34" charset="0"/>
                        </a:rPr>
                        <a:t>valorização da cultura científica.</a:t>
                      </a:r>
                      <a:endParaRPr lang="pt-PT" sz="1800" b="1" dirty="0" smtClean="0">
                        <a:solidFill>
                          <a:srgbClr val="FF0000"/>
                        </a:solidFill>
                        <a:latin typeface="Arial" panose="020B0604020202020204" pitchFamily="34" charset="0"/>
                        <a:cs typeface="Arial" panose="020B0604020202020204" pitchFamily="34" charset="0"/>
                      </a:endParaRPr>
                    </a:p>
                    <a:p>
                      <a:endParaRPr lang="pt-PT" b="0" dirty="0">
                        <a:latin typeface="Arial" panose="020B0604020202020204" pitchFamily="34" charset="0"/>
                        <a:cs typeface="Arial" panose="020B0604020202020204" pitchFamily="34" charset="0"/>
                      </a:endParaRPr>
                    </a:p>
                  </a:txBody>
                  <a:tcPr/>
                </a:tc>
                <a:tc>
                  <a:txBody>
                    <a:bodyPr/>
                    <a:lstStyle/>
                    <a:p>
                      <a:pPr marL="0" indent="0">
                        <a:buFont typeface="Arial" panose="020B0604020202020204" pitchFamily="34" charset="0"/>
                        <a:buNone/>
                      </a:pPr>
                      <a:r>
                        <a:rPr lang="pt-PT" sz="1800" dirty="0" smtClean="0">
                          <a:latin typeface="Arial" panose="020B0604020202020204" pitchFamily="34" charset="0"/>
                          <a:cs typeface="Arial" panose="020B0604020202020204" pitchFamily="34" charset="0"/>
                        </a:rPr>
                        <a:t>Acompanhamento e supervisão da prática</a:t>
                      </a:r>
                      <a:r>
                        <a:rPr lang="pt-PT" sz="1800" baseline="0" dirty="0" smtClean="0">
                          <a:latin typeface="Arial" panose="020B0604020202020204" pitchFamily="34" charset="0"/>
                          <a:cs typeface="Arial" panose="020B0604020202020204" pitchFamily="34" charset="0"/>
                        </a:rPr>
                        <a:t> </a:t>
                      </a:r>
                      <a:r>
                        <a:rPr lang="pt-PT" sz="1800" dirty="0" smtClean="0">
                          <a:latin typeface="Arial" panose="020B0604020202020204" pitchFamily="34" charset="0"/>
                          <a:cs typeface="Arial" panose="020B0604020202020204" pitchFamily="34" charset="0"/>
                        </a:rPr>
                        <a:t>letiva. (sugerida pela avaliação externa)</a:t>
                      </a:r>
                      <a:endParaRPr lang="pt-PT" sz="1800" b="1" dirty="0" smtClean="0">
                        <a:solidFill>
                          <a:schemeClr val="tx1"/>
                        </a:solidFill>
                        <a:latin typeface="Arial" panose="020B0604020202020204" pitchFamily="34" charset="0"/>
                        <a:cs typeface="Arial" panose="020B0604020202020204" pitchFamily="34" charset="0"/>
                      </a:endParaRPr>
                    </a:p>
                    <a:p>
                      <a:pPr marL="0" indent="0">
                        <a:buFont typeface="Arial" panose="020B0604020202020204" pitchFamily="34" charset="0"/>
                        <a:buNone/>
                      </a:pPr>
                      <a:endParaRPr lang="pt-PT" dirty="0">
                        <a:latin typeface="Arial" panose="020B0604020202020204" pitchFamily="34" charset="0"/>
                        <a:cs typeface="Arial" panose="020B0604020202020204" pitchFamily="34" charset="0"/>
                      </a:endParaRPr>
                    </a:p>
                  </a:txBody>
                  <a:tcPr/>
                </a:tc>
              </a:tr>
            </a:tbl>
          </a:graphicData>
        </a:graphic>
      </p:graphicFrame>
      <p:grpSp>
        <p:nvGrpSpPr>
          <p:cNvPr id="6" name="Grupo 5"/>
          <p:cNvGrpSpPr/>
          <p:nvPr/>
        </p:nvGrpSpPr>
        <p:grpSpPr>
          <a:xfrm>
            <a:off x="7184259" y="4898259"/>
            <a:ext cx="1959741" cy="1959741"/>
            <a:chOff x="4160059" y="2308241"/>
            <a:chExt cx="1959741" cy="1959741"/>
          </a:xfrm>
        </p:grpSpPr>
        <p:sp>
          <p:nvSpPr>
            <p:cNvPr id="11" name="Circular 10"/>
            <p:cNvSpPr/>
            <p:nvPr/>
          </p:nvSpPr>
          <p:spPr>
            <a:xfrm rot="10800000">
              <a:off x="4160059" y="2308241"/>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2" name="Circular 4"/>
            <p:cNvSpPr/>
            <p:nvPr/>
          </p:nvSpPr>
          <p:spPr>
            <a:xfrm rot="21600000">
              <a:off x="4160059" y="2308241"/>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Decidir</a:t>
              </a:r>
              <a:endParaRPr lang="pt-PT" sz="2000" b="1" kern="1200" dirty="0">
                <a:latin typeface="Arial" panose="020B0604020202020204" pitchFamily="34" charset="0"/>
                <a:cs typeface="Arial" panose="020B0604020202020204" pitchFamily="34" charset="0"/>
              </a:endParaRPr>
            </a:p>
          </p:txBody>
        </p:sp>
      </p:grpSp>
      <p:sp>
        <p:nvSpPr>
          <p:cNvPr id="7" name="Rectângulo 6"/>
          <p:cNvSpPr/>
          <p:nvPr/>
        </p:nvSpPr>
        <p:spPr>
          <a:xfrm>
            <a:off x="4644008" y="550771"/>
            <a:ext cx="3096344"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Planos de melhoria</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6311389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p:cNvGraphicFramePr>
            <a:graphicFrameLocks noGrp="1"/>
          </p:cNvGraphicFramePr>
          <p:nvPr>
            <p:extLst>
              <p:ext uri="{D42A27DB-BD31-4B8C-83A1-F6EECF244321}">
                <p14:modId xmlns:p14="http://schemas.microsoft.com/office/powerpoint/2010/main" xmlns="" val="28061878"/>
              </p:ext>
            </p:extLst>
          </p:nvPr>
        </p:nvGraphicFramePr>
        <p:xfrm>
          <a:off x="1187624" y="1250750"/>
          <a:ext cx="6408712" cy="5491480"/>
        </p:xfrm>
        <a:graphic>
          <a:graphicData uri="http://schemas.openxmlformats.org/drawingml/2006/table">
            <a:tbl>
              <a:tblPr firstRow="1" bandRow="1">
                <a:tableStyleId>{5C22544A-7EE6-4342-B048-85BDC9FD1C3A}</a:tableStyleId>
              </a:tblPr>
              <a:tblGrid>
                <a:gridCol w="1041180"/>
                <a:gridCol w="3043494"/>
                <a:gridCol w="2324038"/>
              </a:tblGrid>
              <a:tr h="370840">
                <a:tc>
                  <a:txBody>
                    <a:bodyPr/>
                    <a:lstStyle/>
                    <a:p>
                      <a:r>
                        <a:rPr lang="pt-PT" dirty="0" smtClean="0">
                          <a:latin typeface="Arial" panose="020B0604020202020204" pitchFamily="34" charset="0"/>
                          <a:cs typeface="Arial" panose="020B0604020202020204" pitchFamily="34" charset="0"/>
                        </a:rPr>
                        <a:t>Critério</a:t>
                      </a:r>
                      <a:endParaRPr lang="pt-PT" dirty="0">
                        <a:latin typeface="Arial" panose="020B0604020202020204" pitchFamily="34" charset="0"/>
                        <a:cs typeface="Arial" panose="020B0604020202020204" pitchFamily="34" charset="0"/>
                      </a:endParaRPr>
                    </a:p>
                  </a:txBody>
                  <a:tcPr>
                    <a:solidFill>
                      <a:srgbClr val="2C93D2"/>
                    </a:solidFill>
                  </a:tcPr>
                </a:tc>
                <a:tc>
                  <a:txBody>
                    <a:bodyPr/>
                    <a:lstStyle/>
                    <a:p>
                      <a:r>
                        <a:rPr lang="pt-PT" dirty="0" smtClean="0">
                          <a:latin typeface="Arial" panose="020B0604020202020204" pitchFamily="34" charset="0"/>
                          <a:cs typeface="Arial" panose="020B0604020202020204" pitchFamily="34" charset="0"/>
                        </a:rPr>
                        <a:t>Pontos fortes</a:t>
                      </a:r>
                      <a:endParaRPr lang="pt-PT" dirty="0">
                        <a:latin typeface="Arial" panose="020B0604020202020204" pitchFamily="34" charset="0"/>
                        <a:cs typeface="Arial" panose="020B0604020202020204" pitchFamily="34" charset="0"/>
                      </a:endParaRPr>
                    </a:p>
                  </a:txBody>
                  <a:tcPr>
                    <a:solidFill>
                      <a:srgbClr val="2C93D2"/>
                    </a:solidFill>
                  </a:tcPr>
                </a:tc>
                <a:tc>
                  <a:txBody>
                    <a:bodyPr/>
                    <a:lstStyle/>
                    <a:p>
                      <a:r>
                        <a:rPr lang="pt-PT" dirty="0" smtClean="0">
                          <a:latin typeface="Arial" panose="020B0604020202020204" pitchFamily="34" charset="0"/>
                          <a:cs typeface="Arial" panose="020B0604020202020204" pitchFamily="34" charset="0"/>
                        </a:rPr>
                        <a:t>Áreas</a:t>
                      </a:r>
                      <a:r>
                        <a:rPr lang="pt-PT" baseline="0" dirty="0" smtClean="0">
                          <a:latin typeface="Arial" panose="020B0604020202020204" pitchFamily="34" charset="0"/>
                          <a:cs typeface="Arial" panose="020B0604020202020204" pitchFamily="34" charset="0"/>
                        </a:rPr>
                        <a:t> de melhoria</a:t>
                      </a:r>
                      <a:endParaRPr lang="pt-PT" dirty="0">
                        <a:latin typeface="Arial" panose="020B0604020202020204" pitchFamily="34" charset="0"/>
                        <a:cs typeface="Arial" panose="020B0604020202020204" pitchFamily="34" charset="0"/>
                      </a:endParaRPr>
                    </a:p>
                  </a:txBody>
                  <a:tcPr>
                    <a:solidFill>
                      <a:srgbClr val="2C93D2"/>
                    </a:solidFill>
                  </a:tcPr>
                </a:tc>
              </a:tr>
              <a:tr h="370840">
                <a:tc>
                  <a:txBody>
                    <a:bodyPr/>
                    <a:lstStyle/>
                    <a:p>
                      <a:pPr algn="ctr"/>
                      <a:r>
                        <a:rPr lang="pt-PT" dirty="0" smtClean="0">
                          <a:latin typeface="Arial" panose="020B0604020202020204" pitchFamily="34" charset="0"/>
                          <a:cs typeface="Arial" panose="020B0604020202020204" pitchFamily="34" charset="0"/>
                        </a:rPr>
                        <a:t>1</a:t>
                      </a:r>
                      <a:endParaRPr lang="pt-PT" dirty="0">
                        <a:latin typeface="Arial" panose="020B0604020202020204" pitchFamily="34" charset="0"/>
                        <a:cs typeface="Arial" panose="020B0604020202020204"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PT" sz="1800" dirty="0" smtClean="0">
                          <a:latin typeface="Arial" panose="020B0604020202020204" pitchFamily="34" charset="0"/>
                          <a:cs typeface="Arial" panose="020B0604020202020204" pitchFamily="34" charset="0"/>
                        </a:rPr>
                        <a:t>Sistema de gestão pedagógica baseada em estruturas intermédias. A promoção de uma cultura de delegação de responsabilidades e tarefas; Avaliação constante das metas alcançadas. </a:t>
                      </a:r>
                    </a:p>
                    <a:p>
                      <a:endParaRPr lang="pt-PT" dirty="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PT" sz="1800" dirty="0" smtClean="0">
                          <a:latin typeface="Arial" panose="020B0604020202020204" pitchFamily="34" charset="0"/>
                          <a:cs typeface="Arial" panose="020B0604020202020204" pitchFamily="34" charset="0"/>
                        </a:rPr>
                        <a:t>Envolvimento dos colaboradores na definição de objetivos estratégicos.</a:t>
                      </a:r>
                    </a:p>
                    <a:p>
                      <a:endParaRPr lang="pt-PT" dirty="0">
                        <a:latin typeface="Arial" panose="020B0604020202020204" pitchFamily="34" charset="0"/>
                        <a:cs typeface="Arial" panose="020B0604020202020204" pitchFamily="34" charset="0"/>
                      </a:endParaRPr>
                    </a:p>
                  </a:txBody>
                  <a:tcPr/>
                </a:tc>
              </a:tr>
              <a:tr h="370840">
                <a:tc>
                  <a:txBody>
                    <a:bodyPr/>
                    <a:lstStyle/>
                    <a:p>
                      <a:pPr algn="ctr"/>
                      <a:r>
                        <a:rPr lang="pt-PT" dirty="0" smtClean="0">
                          <a:latin typeface="Arial" panose="020B0604020202020204" pitchFamily="34" charset="0"/>
                          <a:cs typeface="Arial" panose="020B0604020202020204" pitchFamily="34" charset="0"/>
                        </a:rPr>
                        <a:t>2</a:t>
                      </a:r>
                      <a:endParaRPr lang="pt-PT" dirty="0">
                        <a:latin typeface="Arial" panose="020B0604020202020204" pitchFamily="34" charset="0"/>
                        <a:cs typeface="Arial" panose="020B0604020202020204" pitchFamily="34" charset="0"/>
                      </a:endParaRPr>
                    </a:p>
                  </a:txBody>
                  <a:tcPr anchor="ctr"/>
                </a:tc>
                <a:tc>
                  <a:txBody>
                    <a:bodyPr/>
                    <a:lstStyle/>
                    <a:p>
                      <a:r>
                        <a:rPr lang="pt-PT" sz="1800" dirty="0" smtClean="0">
                          <a:latin typeface="Arial" panose="020B0604020202020204" pitchFamily="34" charset="0"/>
                          <a:cs typeface="Arial" panose="020B0604020202020204" pitchFamily="34" charset="0"/>
                        </a:rPr>
                        <a:t>A reorientação dos recursos para dar resposta às necessidades dos alunos. Envolvimento das partes interessadas nos processos de elaboração de documentos estruturantes e na implementação dos planos e da estratégia.</a:t>
                      </a:r>
                      <a:endParaRPr lang="pt-PT" b="0" dirty="0">
                        <a:latin typeface="Arial" panose="020B0604020202020204" pitchFamily="34" charset="0"/>
                        <a:cs typeface="Arial" panose="020B0604020202020204" pitchFamily="34" charset="0"/>
                      </a:endParaRPr>
                    </a:p>
                  </a:txBody>
                  <a:tcPr/>
                </a:tc>
                <a:tc>
                  <a:txBody>
                    <a:bodyPr/>
                    <a:lstStyle/>
                    <a:p>
                      <a:pPr marL="0" indent="0">
                        <a:buFont typeface="Arial" panose="020B0604020202020204" pitchFamily="34" charset="0"/>
                        <a:buNone/>
                      </a:pPr>
                      <a:r>
                        <a:rPr lang="pt-PT" sz="1800" dirty="0" smtClean="0">
                          <a:latin typeface="Arial" panose="020B0604020202020204" pitchFamily="34" charset="0"/>
                          <a:cs typeface="Arial" panose="020B0604020202020204" pitchFamily="34" charset="0"/>
                        </a:rPr>
                        <a:t>Coerência do PAA</a:t>
                      </a:r>
                      <a:endParaRPr lang="pt-PT" dirty="0">
                        <a:latin typeface="Arial" panose="020B0604020202020204" pitchFamily="34" charset="0"/>
                        <a:cs typeface="Arial" panose="020B0604020202020204" pitchFamily="34" charset="0"/>
                      </a:endParaRPr>
                    </a:p>
                  </a:txBody>
                  <a:tcPr/>
                </a:tc>
              </a:tr>
            </a:tbl>
          </a:graphicData>
        </a:graphic>
      </p:graphicFrame>
      <p:grpSp>
        <p:nvGrpSpPr>
          <p:cNvPr id="6" name="Grupo 5"/>
          <p:cNvGrpSpPr/>
          <p:nvPr/>
        </p:nvGrpSpPr>
        <p:grpSpPr>
          <a:xfrm>
            <a:off x="7167806" y="4809143"/>
            <a:ext cx="1959741" cy="1959741"/>
            <a:chOff x="4160059" y="2308241"/>
            <a:chExt cx="1959741" cy="1959741"/>
          </a:xfrm>
        </p:grpSpPr>
        <p:sp>
          <p:nvSpPr>
            <p:cNvPr id="11" name="Circular 10"/>
            <p:cNvSpPr/>
            <p:nvPr/>
          </p:nvSpPr>
          <p:spPr>
            <a:xfrm rot="10800000">
              <a:off x="4160059" y="2308241"/>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2" name="Circular 4"/>
            <p:cNvSpPr/>
            <p:nvPr/>
          </p:nvSpPr>
          <p:spPr>
            <a:xfrm rot="21600000">
              <a:off x="4160059" y="2308241"/>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Decidir</a:t>
              </a:r>
              <a:endParaRPr lang="pt-PT" sz="2000" b="1" kern="1200" dirty="0">
                <a:latin typeface="Arial" panose="020B0604020202020204" pitchFamily="34" charset="0"/>
                <a:cs typeface="Arial" panose="020B0604020202020204" pitchFamily="34" charset="0"/>
              </a:endParaRPr>
            </a:p>
          </p:txBody>
        </p:sp>
      </p:grpSp>
      <p:sp>
        <p:nvSpPr>
          <p:cNvPr id="7" name="Rectângulo 6"/>
          <p:cNvSpPr/>
          <p:nvPr/>
        </p:nvSpPr>
        <p:spPr>
          <a:xfrm>
            <a:off x="4644008" y="550771"/>
            <a:ext cx="3096344"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Planos de melhoria</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1799913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115616" y="1844824"/>
            <a:ext cx="4581548" cy="864096"/>
          </a:xfrm>
        </p:spPr>
        <p:style>
          <a:lnRef idx="0">
            <a:schemeClr val="accent5"/>
          </a:lnRef>
          <a:fillRef idx="3">
            <a:schemeClr val="accent5"/>
          </a:fillRef>
          <a:effectRef idx="3">
            <a:schemeClr val="accent5"/>
          </a:effectRef>
          <a:fontRef idx="minor">
            <a:schemeClr val="lt1"/>
          </a:fontRef>
        </p:style>
        <p:txBody>
          <a:bodyPr>
            <a:noAutofit/>
          </a:bodyPr>
          <a:lstStyle/>
          <a:p>
            <a:pPr>
              <a:lnSpc>
                <a:spcPct val="150000"/>
              </a:lnSpc>
            </a:pPr>
            <a:r>
              <a:rPr lang="pt-PT" dirty="0" smtClean="0">
                <a:solidFill>
                  <a:schemeClr val="tx2">
                    <a:lumMod val="50000"/>
                  </a:schemeClr>
                </a:solidFill>
                <a:latin typeface="Arial" panose="020B0604020202020204" pitchFamily="34" charset="0"/>
                <a:cs typeface="Arial" panose="020B0604020202020204" pitchFamily="34" charset="0"/>
              </a:rPr>
              <a:t>Autoavaliar para</a:t>
            </a:r>
            <a:endParaRPr lang="pt-PT" dirty="0">
              <a:solidFill>
                <a:schemeClr val="tx2">
                  <a:lumMod val="50000"/>
                </a:schemeClr>
              </a:solidFill>
              <a:latin typeface="Arial" panose="020B0604020202020204" pitchFamily="34" charset="0"/>
              <a:cs typeface="Arial" panose="020B0604020202020204" pitchFamily="34" charset="0"/>
            </a:endParaRPr>
          </a:p>
        </p:txBody>
      </p:sp>
      <p:graphicFrame>
        <p:nvGraphicFramePr>
          <p:cNvPr id="4" name="Diagrama 3"/>
          <p:cNvGraphicFramePr/>
          <p:nvPr>
            <p:extLst>
              <p:ext uri="{D42A27DB-BD31-4B8C-83A1-F6EECF244321}">
                <p14:modId xmlns:p14="http://schemas.microsoft.com/office/powerpoint/2010/main" xmlns="" val="1907935347"/>
              </p:ext>
            </p:extLst>
          </p:nvPr>
        </p:nvGraphicFramePr>
        <p:xfrm>
          <a:off x="2123728" y="2101304"/>
          <a:ext cx="6384032" cy="43520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1631111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p:cNvGraphicFramePr>
            <a:graphicFrameLocks noGrp="1"/>
          </p:cNvGraphicFramePr>
          <p:nvPr>
            <p:extLst>
              <p:ext uri="{D42A27DB-BD31-4B8C-83A1-F6EECF244321}">
                <p14:modId xmlns:p14="http://schemas.microsoft.com/office/powerpoint/2010/main" xmlns="" val="3831587200"/>
              </p:ext>
            </p:extLst>
          </p:nvPr>
        </p:nvGraphicFramePr>
        <p:xfrm>
          <a:off x="1115616" y="1123020"/>
          <a:ext cx="6408712" cy="4668520"/>
        </p:xfrm>
        <a:graphic>
          <a:graphicData uri="http://schemas.openxmlformats.org/drawingml/2006/table">
            <a:tbl>
              <a:tblPr firstRow="1" bandRow="1">
                <a:tableStyleId>{5C22544A-7EE6-4342-B048-85BDC9FD1C3A}</a:tableStyleId>
              </a:tblPr>
              <a:tblGrid>
                <a:gridCol w="1041180"/>
                <a:gridCol w="3043494"/>
                <a:gridCol w="2324038"/>
              </a:tblGrid>
              <a:tr h="370840">
                <a:tc>
                  <a:txBody>
                    <a:bodyPr/>
                    <a:lstStyle/>
                    <a:p>
                      <a:r>
                        <a:rPr lang="pt-PT" dirty="0" smtClean="0">
                          <a:latin typeface="Arial" panose="020B0604020202020204" pitchFamily="34" charset="0"/>
                          <a:cs typeface="Arial" panose="020B0604020202020204" pitchFamily="34" charset="0"/>
                        </a:rPr>
                        <a:t>Critério</a:t>
                      </a:r>
                      <a:endParaRPr lang="pt-PT" dirty="0">
                        <a:latin typeface="Arial" panose="020B0604020202020204" pitchFamily="34" charset="0"/>
                        <a:cs typeface="Arial" panose="020B0604020202020204" pitchFamily="34" charset="0"/>
                      </a:endParaRPr>
                    </a:p>
                  </a:txBody>
                  <a:tcPr>
                    <a:solidFill>
                      <a:srgbClr val="2C93D2"/>
                    </a:solidFill>
                  </a:tcPr>
                </a:tc>
                <a:tc>
                  <a:txBody>
                    <a:bodyPr/>
                    <a:lstStyle/>
                    <a:p>
                      <a:r>
                        <a:rPr lang="pt-PT" dirty="0" smtClean="0">
                          <a:latin typeface="Arial" panose="020B0604020202020204" pitchFamily="34" charset="0"/>
                          <a:cs typeface="Arial" panose="020B0604020202020204" pitchFamily="34" charset="0"/>
                        </a:rPr>
                        <a:t>Pontos fortes</a:t>
                      </a:r>
                      <a:endParaRPr lang="pt-PT" dirty="0">
                        <a:latin typeface="Arial" panose="020B0604020202020204" pitchFamily="34" charset="0"/>
                        <a:cs typeface="Arial" panose="020B0604020202020204" pitchFamily="34" charset="0"/>
                      </a:endParaRPr>
                    </a:p>
                  </a:txBody>
                  <a:tcPr>
                    <a:solidFill>
                      <a:srgbClr val="2C93D2"/>
                    </a:solidFill>
                  </a:tcPr>
                </a:tc>
                <a:tc>
                  <a:txBody>
                    <a:bodyPr/>
                    <a:lstStyle/>
                    <a:p>
                      <a:r>
                        <a:rPr lang="pt-PT" dirty="0" smtClean="0">
                          <a:latin typeface="Arial" panose="020B0604020202020204" pitchFamily="34" charset="0"/>
                          <a:cs typeface="Arial" panose="020B0604020202020204" pitchFamily="34" charset="0"/>
                        </a:rPr>
                        <a:t>Áreas</a:t>
                      </a:r>
                      <a:r>
                        <a:rPr lang="pt-PT" baseline="0" dirty="0" smtClean="0">
                          <a:latin typeface="Arial" panose="020B0604020202020204" pitchFamily="34" charset="0"/>
                          <a:cs typeface="Arial" panose="020B0604020202020204" pitchFamily="34" charset="0"/>
                        </a:rPr>
                        <a:t> de melhoria</a:t>
                      </a:r>
                      <a:endParaRPr lang="pt-PT" dirty="0">
                        <a:latin typeface="Arial" panose="020B0604020202020204" pitchFamily="34" charset="0"/>
                        <a:cs typeface="Arial" panose="020B0604020202020204" pitchFamily="34" charset="0"/>
                      </a:endParaRPr>
                    </a:p>
                  </a:txBody>
                  <a:tcPr>
                    <a:solidFill>
                      <a:srgbClr val="2C93D2"/>
                    </a:solidFill>
                  </a:tcPr>
                </a:tc>
              </a:tr>
              <a:tr h="370840">
                <a:tc>
                  <a:txBody>
                    <a:bodyPr/>
                    <a:lstStyle/>
                    <a:p>
                      <a:pPr algn="ctr"/>
                      <a:r>
                        <a:rPr lang="pt-PT" dirty="0" smtClean="0">
                          <a:latin typeface="Arial" panose="020B0604020202020204" pitchFamily="34" charset="0"/>
                          <a:cs typeface="Arial" panose="020B0604020202020204" pitchFamily="34" charset="0"/>
                        </a:rPr>
                        <a:t>3</a:t>
                      </a:r>
                      <a:endParaRPr lang="pt-PT" dirty="0">
                        <a:latin typeface="Arial" panose="020B0604020202020204" pitchFamily="34" charset="0"/>
                        <a:cs typeface="Arial" panose="020B0604020202020204"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PT" sz="1800" dirty="0" smtClean="0">
                          <a:latin typeface="Arial" panose="020B0604020202020204" pitchFamily="34" charset="0"/>
                          <a:cs typeface="Arial" panose="020B0604020202020204" pitchFamily="34" charset="0"/>
                        </a:rPr>
                        <a:t>Boa gestão dos recursos humanos. A Direção da escola em conjunto com a equipa de autoavaliação ausculta periodicamente os colaboradores e publica os resultados/conclusões. </a:t>
                      </a:r>
                    </a:p>
                    <a:p>
                      <a:endParaRPr lang="pt-PT" dirty="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PT" sz="1800" dirty="0" smtClean="0">
                          <a:latin typeface="Arial" panose="020B0604020202020204" pitchFamily="34" charset="0"/>
                          <a:cs typeface="Arial" panose="020B0604020202020204" pitchFamily="34" charset="0"/>
                        </a:rPr>
                        <a:t>Necessidades pessoais e de equipamento das pessoas com deficiência.</a:t>
                      </a:r>
                    </a:p>
                    <a:p>
                      <a:endParaRPr lang="pt-PT" dirty="0">
                        <a:latin typeface="Arial" panose="020B0604020202020204" pitchFamily="34" charset="0"/>
                        <a:cs typeface="Arial" panose="020B0604020202020204" pitchFamily="34" charset="0"/>
                      </a:endParaRPr>
                    </a:p>
                  </a:txBody>
                  <a:tcPr/>
                </a:tc>
              </a:tr>
              <a:tr h="370840">
                <a:tc>
                  <a:txBody>
                    <a:bodyPr/>
                    <a:lstStyle/>
                    <a:p>
                      <a:pPr algn="ctr"/>
                      <a:r>
                        <a:rPr lang="pt-PT" dirty="0" smtClean="0">
                          <a:latin typeface="Arial" panose="020B0604020202020204" pitchFamily="34" charset="0"/>
                          <a:cs typeface="Arial" panose="020B0604020202020204" pitchFamily="34" charset="0"/>
                        </a:rPr>
                        <a:t>4</a:t>
                      </a:r>
                      <a:endParaRPr lang="pt-PT" dirty="0">
                        <a:latin typeface="Arial" panose="020B0604020202020204" pitchFamily="34" charset="0"/>
                        <a:cs typeface="Arial" panose="020B0604020202020204" pitchFamily="34" charset="0"/>
                      </a:endParaRPr>
                    </a:p>
                  </a:txBody>
                  <a:tcPr anchor="ctr"/>
                </a:tc>
                <a:tc>
                  <a:txBody>
                    <a:bodyPr/>
                    <a:lstStyle/>
                    <a:p>
                      <a:r>
                        <a:rPr lang="pt-PT" sz="1800" dirty="0" smtClean="0">
                          <a:latin typeface="Arial" panose="020B0604020202020204" pitchFamily="34" charset="0"/>
                          <a:cs typeface="Arial" panose="020B0604020202020204" pitchFamily="34" charset="0"/>
                        </a:rPr>
                        <a:t>Disponibilidade e procura de soluções que vão de encontro a uma escola integrada e participada. Meios diversificados de divulgação e acesso à informação.</a:t>
                      </a:r>
                      <a:endParaRPr lang="pt-PT" b="0" dirty="0">
                        <a:latin typeface="Arial" panose="020B0604020202020204" pitchFamily="34" charset="0"/>
                        <a:cs typeface="Arial" panose="020B0604020202020204" pitchFamily="34" charset="0"/>
                      </a:endParaRPr>
                    </a:p>
                  </a:txBody>
                  <a:tcPr/>
                </a:tc>
                <a:tc>
                  <a:txBody>
                    <a:bodyPr/>
                    <a:lstStyle/>
                    <a:p>
                      <a:r>
                        <a:rPr lang="pt-PT" sz="1800" b="0" i="0" u="none" strike="noStrike" kern="1200" baseline="0" dirty="0" smtClean="0">
                          <a:solidFill>
                            <a:schemeClr val="dk1"/>
                          </a:solidFill>
                          <a:latin typeface="Arial" panose="020B0604020202020204" pitchFamily="34" charset="0"/>
                          <a:ea typeface="+mn-ea"/>
                          <a:cs typeface="Arial" panose="020B0604020202020204" pitchFamily="34" charset="0"/>
                        </a:rPr>
                        <a:t>Gestão da cantina e do pavilhão oficinal, de forma a corresponder melhor às expetativas dos seus utentes. 	</a:t>
                      </a:r>
                    </a:p>
                    <a:p>
                      <a:pPr marL="0" indent="0">
                        <a:buFont typeface="Arial" panose="020B0604020202020204" pitchFamily="34" charset="0"/>
                        <a:buNone/>
                      </a:pPr>
                      <a:endParaRPr lang="pt-PT" dirty="0">
                        <a:latin typeface="Arial" panose="020B0604020202020204" pitchFamily="34" charset="0"/>
                        <a:cs typeface="Arial" panose="020B0604020202020204" pitchFamily="34" charset="0"/>
                      </a:endParaRPr>
                    </a:p>
                  </a:txBody>
                  <a:tcPr/>
                </a:tc>
              </a:tr>
            </a:tbl>
          </a:graphicData>
        </a:graphic>
      </p:graphicFrame>
      <p:sp>
        <p:nvSpPr>
          <p:cNvPr id="7" name="Rectângulo 6"/>
          <p:cNvSpPr/>
          <p:nvPr/>
        </p:nvSpPr>
        <p:spPr>
          <a:xfrm>
            <a:off x="4644008" y="550771"/>
            <a:ext cx="3096344"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Planos de melhoria</a:t>
            </a:r>
            <a:endParaRPr lang="pt-PT" sz="2400" dirty="0">
              <a:solidFill>
                <a:schemeClr val="tx1"/>
              </a:solidFill>
              <a:latin typeface="Arial" panose="020B0604020202020204" pitchFamily="34" charset="0"/>
              <a:cs typeface="Arial" panose="020B0604020202020204" pitchFamily="34" charset="0"/>
            </a:endParaRPr>
          </a:p>
        </p:txBody>
      </p:sp>
      <p:grpSp>
        <p:nvGrpSpPr>
          <p:cNvPr id="6" name="Grupo 5"/>
          <p:cNvGrpSpPr/>
          <p:nvPr/>
        </p:nvGrpSpPr>
        <p:grpSpPr>
          <a:xfrm>
            <a:off x="7184259" y="4898259"/>
            <a:ext cx="1959741" cy="1959741"/>
            <a:chOff x="4160059" y="2308241"/>
            <a:chExt cx="1959741" cy="1959741"/>
          </a:xfrm>
        </p:grpSpPr>
        <p:sp>
          <p:nvSpPr>
            <p:cNvPr id="11" name="Circular 10"/>
            <p:cNvSpPr/>
            <p:nvPr/>
          </p:nvSpPr>
          <p:spPr>
            <a:xfrm rot="10800000">
              <a:off x="4160059" y="2308241"/>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2" name="Circular 4"/>
            <p:cNvSpPr/>
            <p:nvPr/>
          </p:nvSpPr>
          <p:spPr>
            <a:xfrm rot="21600000">
              <a:off x="4160059" y="2308241"/>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Decidir</a:t>
              </a:r>
              <a:endParaRPr lang="pt-PT" sz="2000" b="1" kern="12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xmlns="" val="28087420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o 5"/>
          <p:cNvGrpSpPr/>
          <p:nvPr/>
        </p:nvGrpSpPr>
        <p:grpSpPr>
          <a:xfrm>
            <a:off x="7167806" y="4809143"/>
            <a:ext cx="1959741" cy="1959741"/>
            <a:chOff x="4160059" y="2308241"/>
            <a:chExt cx="1959741" cy="1959741"/>
          </a:xfrm>
        </p:grpSpPr>
        <p:sp>
          <p:nvSpPr>
            <p:cNvPr id="11" name="Circular 10"/>
            <p:cNvSpPr/>
            <p:nvPr/>
          </p:nvSpPr>
          <p:spPr>
            <a:xfrm rot="10800000">
              <a:off x="4160059" y="2308241"/>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2" name="Circular 4"/>
            <p:cNvSpPr/>
            <p:nvPr/>
          </p:nvSpPr>
          <p:spPr>
            <a:xfrm rot="21600000">
              <a:off x="4160059" y="2308241"/>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Decidir</a:t>
              </a:r>
              <a:endParaRPr lang="pt-PT" sz="2000" b="1" kern="1200" dirty="0">
                <a:latin typeface="Arial" panose="020B0604020202020204" pitchFamily="34" charset="0"/>
                <a:cs typeface="Arial" panose="020B0604020202020204" pitchFamily="34" charset="0"/>
              </a:endParaRPr>
            </a:p>
          </p:txBody>
        </p:sp>
      </p:grpSp>
      <p:graphicFrame>
        <p:nvGraphicFramePr>
          <p:cNvPr id="2" name="Tabela 1"/>
          <p:cNvGraphicFramePr>
            <a:graphicFrameLocks noGrp="1"/>
          </p:cNvGraphicFramePr>
          <p:nvPr>
            <p:extLst>
              <p:ext uri="{D42A27DB-BD31-4B8C-83A1-F6EECF244321}">
                <p14:modId xmlns:p14="http://schemas.microsoft.com/office/powerpoint/2010/main" xmlns="" val="667953088"/>
              </p:ext>
            </p:extLst>
          </p:nvPr>
        </p:nvGraphicFramePr>
        <p:xfrm>
          <a:off x="1331640" y="2395613"/>
          <a:ext cx="6408712" cy="2382520"/>
        </p:xfrm>
        <a:graphic>
          <a:graphicData uri="http://schemas.openxmlformats.org/drawingml/2006/table">
            <a:tbl>
              <a:tblPr firstRow="1" bandRow="1">
                <a:tableStyleId>{5C22544A-7EE6-4342-B048-85BDC9FD1C3A}</a:tableStyleId>
              </a:tblPr>
              <a:tblGrid>
                <a:gridCol w="1041180"/>
                <a:gridCol w="3043494"/>
                <a:gridCol w="2324038"/>
              </a:tblGrid>
              <a:tr h="370840">
                <a:tc>
                  <a:txBody>
                    <a:bodyPr/>
                    <a:lstStyle/>
                    <a:p>
                      <a:r>
                        <a:rPr lang="pt-PT" dirty="0" smtClean="0">
                          <a:latin typeface="Arial" panose="020B0604020202020204" pitchFamily="34" charset="0"/>
                          <a:cs typeface="Arial" panose="020B0604020202020204" pitchFamily="34" charset="0"/>
                        </a:rPr>
                        <a:t>Critério</a:t>
                      </a:r>
                      <a:endParaRPr lang="pt-PT" dirty="0">
                        <a:latin typeface="Arial" panose="020B0604020202020204" pitchFamily="34" charset="0"/>
                        <a:cs typeface="Arial" panose="020B0604020202020204" pitchFamily="34" charset="0"/>
                      </a:endParaRPr>
                    </a:p>
                  </a:txBody>
                  <a:tcPr>
                    <a:solidFill>
                      <a:srgbClr val="2C93D2"/>
                    </a:solidFill>
                  </a:tcPr>
                </a:tc>
                <a:tc>
                  <a:txBody>
                    <a:bodyPr/>
                    <a:lstStyle/>
                    <a:p>
                      <a:r>
                        <a:rPr lang="pt-PT" dirty="0" smtClean="0">
                          <a:latin typeface="Arial" panose="020B0604020202020204" pitchFamily="34" charset="0"/>
                          <a:cs typeface="Arial" panose="020B0604020202020204" pitchFamily="34" charset="0"/>
                        </a:rPr>
                        <a:t>Pontos fortes</a:t>
                      </a:r>
                      <a:endParaRPr lang="pt-PT" dirty="0">
                        <a:latin typeface="Arial" panose="020B0604020202020204" pitchFamily="34" charset="0"/>
                        <a:cs typeface="Arial" panose="020B0604020202020204" pitchFamily="34" charset="0"/>
                      </a:endParaRPr>
                    </a:p>
                  </a:txBody>
                  <a:tcPr>
                    <a:solidFill>
                      <a:srgbClr val="2C93D2"/>
                    </a:solidFill>
                  </a:tcPr>
                </a:tc>
                <a:tc>
                  <a:txBody>
                    <a:bodyPr/>
                    <a:lstStyle/>
                    <a:p>
                      <a:r>
                        <a:rPr lang="pt-PT" dirty="0" smtClean="0">
                          <a:latin typeface="Arial" panose="020B0604020202020204" pitchFamily="34" charset="0"/>
                          <a:cs typeface="Arial" panose="020B0604020202020204" pitchFamily="34" charset="0"/>
                        </a:rPr>
                        <a:t>Áreas</a:t>
                      </a:r>
                      <a:r>
                        <a:rPr lang="pt-PT" baseline="0" dirty="0" smtClean="0">
                          <a:latin typeface="Arial" panose="020B0604020202020204" pitchFamily="34" charset="0"/>
                          <a:cs typeface="Arial" panose="020B0604020202020204" pitchFamily="34" charset="0"/>
                        </a:rPr>
                        <a:t> de melhoria</a:t>
                      </a:r>
                      <a:endParaRPr lang="pt-PT" dirty="0">
                        <a:latin typeface="Arial" panose="020B0604020202020204" pitchFamily="34" charset="0"/>
                        <a:cs typeface="Arial" panose="020B0604020202020204" pitchFamily="34" charset="0"/>
                      </a:endParaRPr>
                    </a:p>
                  </a:txBody>
                  <a:tcPr>
                    <a:solidFill>
                      <a:srgbClr val="2C93D2"/>
                    </a:solidFill>
                  </a:tcPr>
                </a:tc>
              </a:tr>
              <a:tr h="370840">
                <a:tc>
                  <a:txBody>
                    <a:bodyPr/>
                    <a:lstStyle/>
                    <a:p>
                      <a:pPr algn="ctr"/>
                      <a:r>
                        <a:rPr lang="pt-PT" dirty="0" smtClean="0">
                          <a:latin typeface="Arial" panose="020B0604020202020204" pitchFamily="34" charset="0"/>
                          <a:cs typeface="Arial" panose="020B0604020202020204" pitchFamily="34" charset="0"/>
                        </a:rPr>
                        <a:t>5</a:t>
                      </a:r>
                      <a:endParaRPr lang="pt-PT" dirty="0">
                        <a:latin typeface="Arial" panose="020B0604020202020204" pitchFamily="34" charset="0"/>
                        <a:cs typeface="Arial" panose="020B0604020202020204"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PT" sz="1800" dirty="0" smtClean="0">
                          <a:latin typeface="Arial" panose="020B0604020202020204" pitchFamily="34" charset="0"/>
                          <a:cs typeface="Arial" panose="020B0604020202020204" pitchFamily="34" charset="0"/>
                        </a:rPr>
                        <a:t>A Escola constrói grelhas de critérios de avaliação; documentos de registo de atitudes e valores; suportes de registo das informações intercalares.</a:t>
                      </a:r>
                    </a:p>
                    <a:p>
                      <a:endParaRPr lang="pt-PT" dirty="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PT" sz="1800" dirty="0" smtClean="0">
                          <a:latin typeface="Arial" panose="020B0604020202020204" pitchFamily="34" charset="0"/>
                          <a:cs typeface="Arial" panose="020B0604020202020204" pitchFamily="34" charset="0"/>
                        </a:rPr>
                        <a:t>Esclarecimento das decisões tomadas.</a:t>
                      </a:r>
                    </a:p>
                    <a:p>
                      <a:endParaRPr lang="pt-PT" dirty="0">
                        <a:latin typeface="Arial" panose="020B0604020202020204" pitchFamily="34" charset="0"/>
                        <a:cs typeface="Arial" panose="020B0604020202020204" pitchFamily="34" charset="0"/>
                      </a:endParaRPr>
                    </a:p>
                  </a:txBody>
                  <a:tcPr/>
                </a:tc>
              </a:tr>
            </a:tbl>
          </a:graphicData>
        </a:graphic>
      </p:graphicFrame>
      <p:sp>
        <p:nvSpPr>
          <p:cNvPr id="7" name="Rectângulo 6"/>
          <p:cNvSpPr/>
          <p:nvPr/>
        </p:nvSpPr>
        <p:spPr>
          <a:xfrm>
            <a:off x="4644008" y="550771"/>
            <a:ext cx="3096344"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Planos de melhoria</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9498594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p:cNvSpPr txBox="1"/>
          <p:nvPr/>
        </p:nvSpPr>
        <p:spPr>
          <a:xfrm>
            <a:off x="1475656" y="2070141"/>
            <a:ext cx="5472608" cy="2492990"/>
          </a:xfrm>
          <a:prstGeom prst="rect">
            <a:avLst/>
          </a:prstGeom>
          <a:solidFill>
            <a:schemeClr val="tx2">
              <a:lumMod val="20000"/>
              <a:lumOff val="80000"/>
            </a:schemeClr>
          </a:solidFill>
          <a:ln>
            <a:solidFill>
              <a:srgbClr val="0070C0"/>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endParaRPr lang="pt-PT" sz="2400" dirty="0" smtClean="0">
              <a:latin typeface="Arial" panose="020B0604020202020204" pitchFamily="34" charset="0"/>
              <a:cs typeface="Arial" panose="020B0604020202020204" pitchFamily="34" charset="0"/>
            </a:endParaRPr>
          </a:p>
          <a:p>
            <a:pPr>
              <a:lnSpc>
                <a:spcPct val="150000"/>
              </a:lnSpc>
            </a:pPr>
            <a:r>
              <a:rPr lang="pt-PT" sz="2400" dirty="0" smtClean="0">
                <a:latin typeface="Arial" panose="020B0604020202020204" pitchFamily="34" charset="0"/>
                <a:cs typeface="Arial" panose="020B0604020202020204" pitchFamily="34" charset="0"/>
              </a:rPr>
              <a:t>Para cada área de melhoria foram </a:t>
            </a:r>
            <a:r>
              <a:rPr lang="pt-PT" sz="2400" dirty="0" smtClean="0">
                <a:solidFill>
                  <a:schemeClr val="tx1"/>
                </a:solidFill>
                <a:latin typeface="Arial" panose="020B0604020202020204" pitchFamily="34" charset="0"/>
                <a:cs typeface="Arial" panose="020B0604020202020204" pitchFamily="34" charset="0"/>
              </a:rPr>
              <a:t>pensadas</a:t>
            </a:r>
            <a:r>
              <a:rPr lang="pt-PT" sz="2400" dirty="0" smtClean="0">
                <a:latin typeface="Arial" panose="020B0604020202020204" pitchFamily="34" charset="0"/>
                <a:cs typeface="Arial" panose="020B0604020202020204" pitchFamily="34" charset="0"/>
              </a:rPr>
              <a:t> ações e elaboradas fichas de melhoria.</a:t>
            </a:r>
          </a:p>
          <a:p>
            <a:endParaRPr lang="pt-PT" sz="2400" dirty="0" smtClean="0">
              <a:latin typeface="Arial" panose="020B0604020202020204" pitchFamily="34" charset="0"/>
              <a:cs typeface="Arial" panose="020B0604020202020204" pitchFamily="34" charset="0"/>
            </a:endParaRPr>
          </a:p>
        </p:txBody>
      </p:sp>
      <p:grpSp>
        <p:nvGrpSpPr>
          <p:cNvPr id="6" name="Grupo 5"/>
          <p:cNvGrpSpPr/>
          <p:nvPr/>
        </p:nvGrpSpPr>
        <p:grpSpPr>
          <a:xfrm>
            <a:off x="6948264" y="4563131"/>
            <a:ext cx="2179283" cy="2205754"/>
            <a:chOff x="4160059" y="2308241"/>
            <a:chExt cx="1959741" cy="1959741"/>
          </a:xfrm>
        </p:grpSpPr>
        <p:sp>
          <p:nvSpPr>
            <p:cNvPr id="11" name="Circular 10"/>
            <p:cNvSpPr/>
            <p:nvPr/>
          </p:nvSpPr>
          <p:spPr>
            <a:xfrm rot="10800000">
              <a:off x="4160059" y="2308241"/>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2" name="Circular 4"/>
            <p:cNvSpPr/>
            <p:nvPr/>
          </p:nvSpPr>
          <p:spPr>
            <a:xfrm rot="21600000">
              <a:off x="4160059" y="2308241"/>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Decidir</a:t>
              </a:r>
              <a:endParaRPr lang="pt-PT" sz="2000" b="1" kern="1200" dirty="0">
                <a:latin typeface="Arial" panose="020B0604020202020204" pitchFamily="34" charset="0"/>
                <a:cs typeface="Arial" panose="020B0604020202020204" pitchFamily="34" charset="0"/>
              </a:endParaRPr>
            </a:p>
          </p:txBody>
        </p:sp>
      </p:grpSp>
      <p:sp>
        <p:nvSpPr>
          <p:cNvPr id="7" name="Rectângulo 6"/>
          <p:cNvSpPr/>
          <p:nvPr/>
        </p:nvSpPr>
        <p:spPr>
          <a:xfrm>
            <a:off x="4644008" y="550771"/>
            <a:ext cx="3096344"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Planos de melhoria</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47065585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p:cNvSpPr txBox="1"/>
          <p:nvPr/>
        </p:nvSpPr>
        <p:spPr>
          <a:xfrm>
            <a:off x="1134659" y="1079352"/>
            <a:ext cx="6033147" cy="4893647"/>
          </a:xfrm>
          <a:prstGeom prst="rect">
            <a:avLst/>
          </a:prstGeom>
          <a:solidFill>
            <a:schemeClr val="tx2">
              <a:lumMod val="20000"/>
              <a:lumOff val="80000"/>
            </a:schemeClr>
          </a:solidFill>
          <a:ln>
            <a:solidFill>
              <a:srgbClr val="0070C0"/>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pt-PT" sz="2400" dirty="0" smtClean="0">
                <a:latin typeface="Arial" panose="020B0604020202020204" pitchFamily="34" charset="0"/>
                <a:cs typeface="Arial" panose="020B0604020202020204" pitchFamily="34" charset="0"/>
              </a:rPr>
              <a:t>A diversidade </a:t>
            </a:r>
            <a:r>
              <a:rPr lang="pt-PT" sz="2400" dirty="0">
                <a:latin typeface="Arial" panose="020B0604020202020204" pitchFamily="34" charset="0"/>
                <a:cs typeface="Arial" panose="020B0604020202020204" pitchFamily="34" charset="0"/>
              </a:rPr>
              <a:t>de ações de melhoria </a:t>
            </a:r>
            <a:r>
              <a:rPr lang="pt-PT" sz="2400" dirty="0" smtClean="0">
                <a:latin typeface="Arial" panose="020B0604020202020204" pitchFamily="34" charset="0"/>
                <a:cs typeface="Arial" panose="020B0604020202020204" pitchFamily="34" charset="0"/>
              </a:rPr>
              <a:t>levou à necessidade de as priorizar. </a:t>
            </a:r>
            <a:endParaRPr lang="pt-PT" sz="2400" dirty="0">
              <a:latin typeface="Arial" panose="020B0604020202020204" pitchFamily="34" charset="0"/>
              <a:cs typeface="Arial" panose="020B0604020202020204" pitchFamily="34" charset="0"/>
            </a:endParaRPr>
          </a:p>
          <a:p>
            <a:r>
              <a:rPr lang="pt-PT" sz="2400" dirty="0">
                <a:latin typeface="Arial" panose="020B0604020202020204" pitchFamily="34" charset="0"/>
                <a:cs typeface="Arial" panose="020B0604020202020204" pitchFamily="34" charset="0"/>
              </a:rPr>
              <a:t>U</a:t>
            </a:r>
            <a:r>
              <a:rPr lang="pt-PT" sz="2400" dirty="0" smtClean="0">
                <a:latin typeface="Arial" panose="020B0604020202020204" pitchFamily="34" charset="0"/>
                <a:cs typeface="Arial" panose="020B0604020202020204" pitchFamily="34" charset="0"/>
              </a:rPr>
              <a:t>tilizou-se </a:t>
            </a:r>
            <a:r>
              <a:rPr lang="pt-PT" sz="2400" dirty="0">
                <a:latin typeface="Arial" panose="020B0604020202020204" pitchFamily="34" charset="0"/>
                <a:cs typeface="Arial" panose="020B0604020202020204" pitchFamily="34" charset="0"/>
              </a:rPr>
              <a:t>o sistema de pontuação do modelo CAF, da DGAEP, que combina três </a:t>
            </a:r>
            <a:r>
              <a:rPr lang="pt-PT" sz="2400" dirty="0" smtClean="0">
                <a:latin typeface="Arial" panose="020B0604020202020204" pitchFamily="34" charset="0"/>
                <a:cs typeface="Arial" panose="020B0604020202020204" pitchFamily="34" charset="0"/>
              </a:rPr>
              <a:t>critérios:</a:t>
            </a:r>
            <a:endParaRPr lang="pt-PT"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pt-PT" sz="2400" b="1" dirty="0" smtClean="0">
                <a:latin typeface="Arial" panose="020B0604020202020204" pitchFamily="34" charset="0"/>
                <a:cs typeface="Arial" panose="020B0604020202020204" pitchFamily="34" charset="0"/>
              </a:rPr>
              <a:t>Impacto </a:t>
            </a:r>
            <a:r>
              <a:rPr lang="pt-PT" sz="2400" dirty="0">
                <a:latin typeface="Arial" panose="020B0604020202020204" pitchFamily="34" charset="0"/>
                <a:cs typeface="Arial" panose="020B0604020202020204" pitchFamily="34" charset="0"/>
              </a:rPr>
              <a:t>que a ação de melhoria irá ter no agrupamento; </a:t>
            </a:r>
          </a:p>
          <a:p>
            <a:pPr marL="342900" indent="-342900">
              <a:buFont typeface="Arial" panose="020B0604020202020204" pitchFamily="34" charset="0"/>
              <a:buChar char="•"/>
            </a:pPr>
            <a:r>
              <a:rPr lang="pt-PT" sz="2400" b="1" dirty="0" smtClean="0">
                <a:latin typeface="Arial" panose="020B0604020202020204" pitchFamily="34" charset="0"/>
                <a:cs typeface="Arial" panose="020B0604020202020204" pitchFamily="34" charset="0"/>
              </a:rPr>
              <a:t>Capacidade </a:t>
            </a:r>
            <a:r>
              <a:rPr lang="pt-PT" sz="2400">
                <a:latin typeface="Arial" panose="020B0604020202020204" pitchFamily="34" charset="0"/>
                <a:cs typeface="Arial" panose="020B0604020202020204" pitchFamily="34" charset="0"/>
              </a:rPr>
              <a:t>de </a:t>
            </a:r>
            <a:r>
              <a:rPr lang="pt-PT" sz="2400" smtClean="0">
                <a:latin typeface="Arial" panose="020B0604020202020204" pitchFamily="34" charset="0"/>
                <a:cs typeface="Arial" panose="020B0604020202020204" pitchFamily="34" charset="0"/>
              </a:rPr>
              <a:t>implementar </a:t>
            </a:r>
            <a:r>
              <a:rPr lang="pt-PT" sz="2400" dirty="0">
                <a:latin typeface="Arial" panose="020B0604020202020204" pitchFamily="34" charset="0"/>
                <a:cs typeface="Arial" panose="020B0604020202020204" pitchFamily="34" charset="0"/>
              </a:rPr>
              <a:t>a ação de melhoria e mobilizar os recursos necessários; </a:t>
            </a:r>
          </a:p>
          <a:p>
            <a:pPr marL="342900" indent="-342900">
              <a:buFont typeface="Arial" panose="020B0604020202020204" pitchFamily="34" charset="0"/>
              <a:buChar char="•"/>
            </a:pPr>
            <a:r>
              <a:rPr lang="pt-PT" sz="2400" b="1" dirty="0" smtClean="0">
                <a:latin typeface="Arial" panose="020B0604020202020204" pitchFamily="34" charset="0"/>
                <a:cs typeface="Arial" panose="020B0604020202020204" pitchFamily="34" charset="0"/>
              </a:rPr>
              <a:t>Satisfação </a:t>
            </a:r>
            <a:r>
              <a:rPr lang="pt-PT" sz="2400" dirty="0">
                <a:latin typeface="Arial" panose="020B0604020202020204" pitchFamily="34" charset="0"/>
                <a:cs typeface="Arial" panose="020B0604020202020204" pitchFamily="34" charset="0"/>
              </a:rPr>
              <a:t>provocada pela ação de melhoria na comunidade escolar. </a:t>
            </a:r>
          </a:p>
          <a:p>
            <a:endParaRPr lang="pt-PT" sz="2400" dirty="0" smtClean="0">
              <a:latin typeface="Arial" panose="020B0604020202020204" pitchFamily="34" charset="0"/>
              <a:cs typeface="Arial" panose="020B0604020202020204" pitchFamily="34" charset="0"/>
            </a:endParaRPr>
          </a:p>
        </p:txBody>
      </p:sp>
      <p:grpSp>
        <p:nvGrpSpPr>
          <p:cNvPr id="6" name="Grupo 5"/>
          <p:cNvGrpSpPr/>
          <p:nvPr/>
        </p:nvGrpSpPr>
        <p:grpSpPr>
          <a:xfrm>
            <a:off x="7167806" y="4809143"/>
            <a:ext cx="1959741" cy="1959741"/>
            <a:chOff x="4160059" y="2308241"/>
            <a:chExt cx="1959741" cy="1959741"/>
          </a:xfrm>
        </p:grpSpPr>
        <p:sp>
          <p:nvSpPr>
            <p:cNvPr id="11" name="Circular 10"/>
            <p:cNvSpPr/>
            <p:nvPr/>
          </p:nvSpPr>
          <p:spPr>
            <a:xfrm rot="10800000">
              <a:off x="4160059" y="2308241"/>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2" name="Circular 4"/>
            <p:cNvSpPr/>
            <p:nvPr/>
          </p:nvSpPr>
          <p:spPr>
            <a:xfrm rot="21600000">
              <a:off x="4160059" y="2308241"/>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Decidir</a:t>
              </a:r>
              <a:endParaRPr lang="pt-PT" sz="2000" b="1" kern="1200" dirty="0">
                <a:latin typeface="Arial" panose="020B0604020202020204" pitchFamily="34" charset="0"/>
                <a:cs typeface="Arial" panose="020B0604020202020204" pitchFamily="34" charset="0"/>
              </a:endParaRPr>
            </a:p>
          </p:txBody>
        </p:sp>
      </p:grpSp>
      <p:sp>
        <p:nvSpPr>
          <p:cNvPr id="7" name="Rectângulo 6"/>
          <p:cNvSpPr/>
          <p:nvPr/>
        </p:nvSpPr>
        <p:spPr>
          <a:xfrm>
            <a:off x="4644008" y="550771"/>
            <a:ext cx="3096344"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Planos de melhoria</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133451846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p:cNvSpPr txBox="1"/>
          <p:nvPr/>
        </p:nvSpPr>
        <p:spPr>
          <a:xfrm>
            <a:off x="1134658" y="1412776"/>
            <a:ext cx="6033147" cy="3970318"/>
          </a:xfrm>
          <a:prstGeom prst="rect">
            <a:avLst/>
          </a:prstGeom>
          <a:solidFill>
            <a:schemeClr val="tx2">
              <a:lumMod val="20000"/>
              <a:lumOff val="80000"/>
            </a:schemeClr>
          </a:solidFill>
          <a:ln>
            <a:solidFill>
              <a:srgbClr val="0070C0"/>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pPr>
              <a:lnSpc>
                <a:spcPct val="150000"/>
              </a:lnSpc>
            </a:pPr>
            <a:r>
              <a:rPr lang="pt-PT" sz="2400" dirty="0" smtClean="0">
                <a:latin typeface="Arial" panose="020B0604020202020204" pitchFamily="34" charset="0"/>
                <a:cs typeface="Arial" panose="020B0604020202020204" pitchFamily="34" charset="0"/>
              </a:rPr>
              <a:t>Na priorização envolveram-se:</a:t>
            </a:r>
          </a:p>
          <a:p>
            <a:pPr marL="342900" indent="-342900">
              <a:lnSpc>
                <a:spcPct val="150000"/>
              </a:lnSpc>
              <a:buFont typeface="Arial" panose="020B0604020202020204" pitchFamily="34" charset="0"/>
              <a:buChar char="•"/>
            </a:pPr>
            <a:r>
              <a:rPr lang="pt-PT" sz="2400" dirty="0" smtClean="0">
                <a:latin typeface="Arial" panose="020B0604020202020204" pitchFamily="34" charset="0"/>
                <a:cs typeface="Arial" panose="020B0604020202020204" pitchFamily="34" charset="0"/>
              </a:rPr>
              <a:t>a </a:t>
            </a:r>
            <a:r>
              <a:rPr lang="pt-PT" sz="2400" dirty="0">
                <a:latin typeface="Arial" panose="020B0604020202020204" pitchFamily="34" charset="0"/>
                <a:cs typeface="Arial" panose="020B0604020202020204" pitchFamily="34" charset="0"/>
              </a:rPr>
              <a:t>equipa de </a:t>
            </a:r>
            <a:r>
              <a:rPr lang="pt-PT" sz="2400" dirty="0" smtClean="0">
                <a:latin typeface="Arial" panose="020B0604020202020204" pitchFamily="34" charset="0"/>
                <a:cs typeface="Arial" panose="020B0604020202020204" pitchFamily="34" charset="0"/>
              </a:rPr>
              <a:t>AA; </a:t>
            </a:r>
          </a:p>
          <a:p>
            <a:pPr marL="342900" indent="-342900">
              <a:lnSpc>
                <a:spcPct val="150000"/>
              </a:lnSpc>
              <a:buFont typeface="Arial" panose="020B0604020202020204" pitchFamily="34" charset="0"/>
              <a:buChar char="•"/>
            </a:pPr>
            <a:r>
              <a:rPr lang="pt-PT" sz="2400" dirty="0">
                <a:latin typeface="Arial" panose="020B0604020202020204" pitchFamily="34" charset="0"/>
                <a:cs typeface="Arial" panose="020B0604020202020204" pitchFamily="34" charset="0"/>
              </a:rPr>
              <a:t>o</a:t>
            </a:r>
            <a:r>
              <a:rPr lang="pt-PT" sz="2400" dirty="0" smtClean="0">
                <a:latin typeface="Arial" panose="020B0604020202020204" pitchFamily="34" charset="0"/>
                <a:cs typeface="Arial" panose="020B0604020202020204" pitchFamily="34" charset="0"/>
              </a:rPr>
              <a:t> </a:t>
            </a:r>
            <a:r>
              <a:rPr lang="pt-PT" sz="2400" dirty="0">
                <a:latin typeface="Arial" panose="020B0604020202020204" pitchFamily="34" charset="0"/>
                <a:cs typeface="Arial" panose="020B0604020202020204" pitchFamily="34" charset="0"/>
              </a:rPr>
              <a:t>Conselho </a:t>
            </a:r>
            <a:r>
              <a:rPr lang="pt-PT" sz="2400" dirty="0" smtClean="0">
                <a:latin typeface="Arial" panose="020B0604020202020204" pitchFamily="34" charset="0"/>
                <a:cs typeface="Arial" panose="020B0604020202020204" pitchFamily="34" charset="0"/>
              </a:rPr>
              <a:t>Pedagógico;</a:t>
            </a:r>
          </a:p>
          <a:p>
            <a:pPr marL="342900" indent="-342900">
              <a:lnSpc>
                <a:spcPct val="150000"/>
              </a:lnSpc>
              <a:buFont typeface="Arial" panose="020B0604020202020204" pitchFamily="34" charset="0"/>
              <a:buChar char="•"/>
            </a:pPr>
            <a:r>
              <a:rPr lang="pt-PT" sz="2400" dirty="0">
                <a:latin typeface="Arial" panose="020B0604020202020204" pitchFamily="34" charset="0"/>
                <a:cs typeface="Arial" panose="020B0604020202020204" pitchFamily="34" charset="0"/>
              </a:rPr>
              <a:t>o</a:t>
            </a:r>
            <a:r>
              <a:rPr lang="pt-PT" sz="2400" dirty="0" smtClean="0">
                <a:latin typeface="Arial" panose="020B0604020202020204" pitchFamily="34" charset="0"/>
                <a:cs typeface="Arial" panose="020B0604020202020204" pitchFamily="34" charset="0"/>
              </a:rPr>
              <a:t>s departamentos; </a:t>
            </a:r>
          </a:p>
          <a:p>
            <a:pPr marL="342900" indent="-342900">
              <a:lnSpc>
                <a:spcPct val="150000"/>
              </a:lnSpc>
              <a:buFont typeface="Arial" panose="020B0604020202020204" pitchFamily="34" charset="0"/>
              <a:buChar char="•"/>
            </a:pPr>
            <a:r>
              <a:rPr lang="pt-PT" sz="2400" dirty="0" smtClean="0">
                <a:latin typeface="Arial" panose="020B0604020202020204" pitchFamily="34" charset="0"/>
                <a:cs typeface="Arial" panose="020B0604020202020204" pitchFamily="34" charset="0"/>
              </a:rPr>
              <a:t>o </a:t>
            </a:r>
            <a:r>
              <a:rPr lang="pt-PT" sz="2400" dirty="0">
                <a:latin typeface="Arial" panose="020B0604020202020204" pitchFamily="34" charset="0"/>
                <a:cs typeface="Arial" panose="020B0604020202020204" pitchFamily="34" charset="0"/>
              </a:rPr>
              <a:t>Conselho Geral. </a:t>
            </a:r>
          </a:p>
          <a:p>
            <a:pPr>
              <a:lnSpc>
                <a:spcPct val="150000"/>
              </a:lnSpc>
            </a:pPr>
            <a:r>
              <a:rPr lang="pt-PT" sz="2400" dirty="0" smtClean="0">
                <a:latin typeface="Arial" panose="020B0604020202020204" pitchFamily="34" charset="0"/>
                <a:cs typeface="Arial" panose="020B0604020202020204" pitchFamily="34" charset="0"/>
              </a:rPr>
              <a:t>Foi construída e preenchida uma grelha de avaliação.</a:t>
            </a:r>
          </a:p>
        </p:txBody>
      </p:sp>
      <p:grpSp>
        <p:nvGrpSpPr>
          <p:cNvPr id="6" name="Grupo 5"/>
          <p:cNvGrpSpPr/>
          <p:nvPr/>
        </p:nvGrpSpPr>
        <p:grpSpPr>
          <a:xfrm>
            <a:off x="7167806" y="4809143"/>
            <a:ext cx="1959741" cy="1959741"/>
            <a:chOff x="4160059" y="2308241"/>
            <a:chExt cx="1959741" cy="1959741"/>
          </a:xfrm>
        </p:grpSpPr>
        <p:sp>
          <p:nvSpPr>
            <p:cNvPr id="11" name="Circular 10"/>
            <p:cNvSpPr/>
            <p:nvPr/>
          </p:nvSpPr>
          <p:spPr>
            <a:xfrm rot="10800000">
              <a:off x="4160059" y="2308241"/>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2" name="Circular 4"/>
            <p:cNvSpPr/>
            <p:nvPr/>
          </p:nvSpPr>
          <p:spPr>
            <a:xfrm rot="21600000">
              <a:off x="4160059" y="2308241"/>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Decidir</a:t>
              </a:r>
              <a:endParaRPr lang="pt-PT" sz="2000" b="1" kern="1200" dirty="0">
                <a:latin typeface="Arial" panose="020B0604020202020204" pitchFamily="34" charset="0"/>
                <a:cs typeface="Arial" panose="020B0604020202020204" pitchFamily="34" charset="0"/>
              </a:endParaRPr>
            </a:p>
          </p:txBody>
        </p:sp>
      </p:grpSp>
      <p:sp>
        <p:nvSpPr>
          <p:cNvPr id="7" name="Rectângulo 6"/>
          <p:cNvSpPr/>
          <p:nvPr/>
        </p:nvSpPr>
        <p:spPr>
          <a:xfrm>
            <a:off x="4644008" y="550771"/>
            <a:ext cx="3096344"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Planos de melhoria</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111221700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p:cNvSpPr txBox="1"/>
          <p:nvPr/>
        </p:nvSpPr>
        <p:spPr>
          <a:xfrm>
            <a:off x="1597089" y="596937"/>
            <a:ext cx="1990285" cy="830997"/>
          </a:xfrm>
          <a:prstGeom prst="rect">
            <a:avLst/>
          </a:prstGeom>
          <a:solidFill>
            <a:schemeClr val="tx2">
              <a:lumMod val="20000"/>
              <a:lumOff val="80000"/>
            </a:schemeClr>
          </a:solidFill>
          <a:ln>
            <a:solidFill>
              <a:srgbClr val="0070C0"/>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pt-PT" sz="2400" b="1" dirty="0" smtClean="0">
                <a:latin typeface="Arial" panose="020B0604020202020204" pitchFamily="34" charset="0"/>
                <a:cs typeface="Arial" panose="020B0604020202020204" pitchFamily="34" charset="0"/>
              </a:rPr>
              <a:t>Priorização</a:t>
            </a:r>
            <a:endParaRPr lang="pt-PT" sz="2400" dirty="0" smtClean="0">
              <a:latin typeface="Arial" panose="020B0604020202020204" pitchFamily="34" charset="0"/>
              <a:cs typeface="Arial" panose="020B0604020202020204" pitchFamily="34" charset="0"/>
            </a:endParaRPr>
          </a:p>
          <a:p>
            <a:endParaRPr lang="pt-PT" sz="2400" dirty="0" smtClean="0">
              <a:latin typeface="Arial" panose="020B0604020202020204" pitchFamily="34" charset="0"/>
              <a:cs typeface="Arial" panose="020B0604020202020204" pitchFamily="34" charset="0"/>
            </a:endParaRPr>
          </a:p>
        </p:txBody>
      </p:sp>
      <p:grpSp>
        <p:nvGrpSpPr>
          <p:cNvPr id="6" name="Grupo 5"/>
          <p:cNvGrpSpPr/>
          <p:nvPr/>
        </p:nvGrpSpPr>
        <p:grpSpPr>
          <a:xfrm>
            <a:off x="7167806" y="4809143"/>
            <a:ext cx="1959741" cy="1959741"/>
            <a:chOff x="4160059" y="2308241"/>
            <a:chExt cx="1959741" cy="1959741"/>
          </a:xfrm>
        </p:grpSpPr>
        <p:sp>
          <p:nvSpPr>
            <p:cNvPr id="11" name="Circular 10"/>
            <p:cNvSpPr/>
            <p:nvPr/>
          </p:nvSpPr>
          <p:spPr>
            <a:xfrm rot="10800000">
              <a:off x="4160059" y="2308241"/>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2" name="Circular 4"/>
            <p:cNvSpPr/>
            <p:nvPr/>
          </p:nvSpPr>
          <p:spPr>
            <a:xfrm rot="21600000">
              <a:off x="4160059" y="2308241"/>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Decidir</a:t>
              </a:r>
              <a:endParaRPr lang="pt-PT" sz="2000" b="1" kern="1200" dirty="0">
                <a:latin typeface="Arial" panose="020B0604020202020204" pitchFamily="34" charset="0"/>
                <a:cs typeface="Arial" panose="020B0604020202020204" pitchFamily="34" charset="0"/>
              </a:endParaRPr>
            </a:p>
          </p:txBody>
        </p:sp>
      </p:gr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9913483">
            <a:off x="992004" y="1745423"/>
            <a:ext cx="7436615" cy="34766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Rectângulo 1"/>
          <p:cNvSpPr/>
          <p:nvPr/>
        </p:nvSpPr>
        <p:spPr>
          <a:xfrm>
            <a:off x="2744914" y="4833773"/>
            <a:ext cx="4458272" cy="461665"/>
          </a:xfrm>
          <a:prstGeom prst="rect">
            <a:avLst/>
          </a:prstGeom>
        </p:spPr>
        <p:style>
          <a:lnRef idx="1">
            <a:schemeClr val="accent5"/>
          </a:lnRef>
          <a:fillRef idx="3">
            <a:schemeClr val="accent5"/>
          </a:fillRef>
          <a:effectRef idx="2">
            <a:schemeClr val="accent5"/>
          </a:effectRef>
          <a:fontRef idx="minor">
            <a:schemeClr val="lt1"/>
          </a:fontRef>
        </p:style>
        <p:txBody>
          <a:bodyPr wrap="none">
            <a:spAutoFit/>
          </a:bodyPr>
          <a:lstStyle/>
          <a:p>
            <a:r>
              <a:rPr lang="pt-PT" sz="2400" dirty="0">
                <a:latin typeface="Arial" panose="020B0604020202020204" pitchFamily="34" charset="0"/>
                <a:cs typeface="Arial" panose="020B0604020202020204" pitchFamily="34" charset="0"/>
              </a:rPr>
              <a:t>Receberam-se 103 avaliações</a:t>
            </a:r>
            <a:r>
              <a:rPr lang="pt-PT" dirty="0"/>
              <a:t>. </a:t>
            </a:r>
          </a:p>
        </p:txBody>
      </p:sp>
      <p:sp>
        <p:nvSpPr>
          <p:cNvPr id="9" name="Rectângulo 8"/>
          <p:cNvSpPr/>
          <p:nvPr/>
        </p:nvSpPr>
        <p:spPr>
          <a:xfrm>
            <a:off x="4644008" y="550771"/>
            <a:ext cx="3096344"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Planos de melhoria</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102008877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p:cNvSpPr txBox="1"/>
          <p:nvPr/>
        </p:nvSpPr>
        <p:spPr>
          <a:xfrm>
            <a:off x="1750904" y="1306917"/>
            <a:ext cx="7030845" cy="3600986"/>
          </a:xfrm>
          <a:prstGeom prst="rect">
            <a:avLst/>
          </a:prstGeom>
          <a:solidFill>
            <a:schemeClr val="tx2">
              <a:lumMod val="20000"/>
              <a:lumOff val="80000"/>
            </a:schemeClr>
          </a:solidFill>
          <a:ln>
            <a:solidFill>
              <a:srgbClr val="0070C0"/>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pPr>
              <a:lnSpc>
                <a:spcPct val="150000"/>
              </a:lnSpc>
            </a:pPr>
            <a:r>
              <a:rPr lang="pt-PT" sz="2400" dirty="0" smtClean="0">
                <a:latin typeface="Arial" panose="020B0604020202020204" pitchFamily="34" charset="0"/>
                <a:cs typeface="Arial" panose="020B0604020202020204" pitchFamily="34" charset="0"/>
              </a:rPr>
              <a:t>A equipa implementou as ações consideradas </a:t>
            </a:r>
            <a:r>
              <a:rPr lang="pt-PT" sz="2400" dirty="0">
                <a:latin typeface="Arial" panose="020B0604020202020204" pitchFamily="34" charset="0"/>
                <a:cs typeface="Arial" panose="020B0604020202020204" pitchFamily="34" charset="0"/>
              </a:rPr>
              <a:t>prioritárias e que </a:t>
            </a:r>
            <a:r>
              <a:rPr lang="pt-PT" sz="2400" dirty="0" smtClean="0">
                <a:latin typeface="Arial" panose="020B0604020202020204" pitchFamily="34" charset="0"/>
                <a:cs typeface="Arial" panose="020B0604020202020204" pitchFamily="34" charset="0"/>
              </a:rPr>
              <a:t>podiam </a:t>
            </a:r>
            <a:r>
              <a:rPr lang="pt-PT" sz="2400" dirty="0">
                <a:latin typeface="Arial" panose="020B0604020202020204" pitchFamily="34" charset="0"/>
                <a:cs typeface="Arial" panose="020B0604020202020204" pitchFamily="34" charset="0"/>
              </a:rPr>
              <a:t>ser </a:t>
            </a:r>
            <a:r>
              <a:rPr lang="pt-PT" sz="2400" dirty="0" smtClean="0">
                <a:latin typeface="Arial" panose="020B0604020202020204" pitchFamily="34" charset="0"/>
                <a:cs typeface="Arial" panose="020B0604020202020204" pitchFamily="34" charset="0"/>
              </a:rPr>
              <a:t>realizadas </a:t>
            </a:r>
            <a:r>
              <a:rPr lang="pt-PT" sz="2400" dirty="0">
                <a:latin typeface="Arial" panose="020B0604020202020204" pitchFamily="34" charset="0"/>
                <a:cs typeface="Arial" panose="020B0604020202020204" pitchFamily="34" charset="0"/>
              </a:rPr>
              <a:t>a curto prazo. </a:t>
            </a:r>
            <a:endParaRPr lang="pt-PT" sz="2400" dirty="0" smtClean="0">
              <a:latin typeface="Arial" panose="020B0604020202020204" pitchFamily="34" charset="0"/>
              <a:cs typeface="Arial" panose="020B0604020202020204" pitchFamily="34" charset="0"/>
            </a:endParaRPr>
          </a:p>
          <a:p>
            <a:pPr>
              <a:lnSpc>
                <a:spcPct val="150000"/>
              </a:lnSpc>
            </a:pPr>
            <a:endParaRPr lang="pt-PT" sz="800" dirty="0">
              <a:latin typeface="Arial" panose="020B0604020202020204" pitchFamily="34" charset="0"/>
              <a:cs typeface="Arial" panose="020B0604020202020204" pitchFamily="34" charset="0"/>
            </a:endParaRPr>
          </a:p>
          <a:p>
            <a:pPr>
              <a:lnSpc>
                <a:spcPct val="150000"/>
              </a:lnSpc>
            </a:pPr>
            <a:r>
              <a:rPr lang="pt-PT" sz="2400" dirty="0" smtClean="0">
                <a:latin typeface="Arial" panose="020B0604020202020204" pitchFamily="34" charset="0"/>
                <a:cs typeface="Arial" panose="020B0604020202020204" pitchFamily="34" charset="0"/>
              </a:rPr>
              <a:t>A </a:t>
            </a:r>
            <a:r>
              <a:rPr lang="pt-PT" sz="2400" dirty="0">
                <a:latin typeface="Arial" panose="020B0604020202020204" pitchFamily="34" charset="0"/>
                <a:cs typeface="Arial" panose="020B0604020202020204" pitchFamily="34" charset="0"/>
              </a:rPr>
              <a:t>equipa de AA </a:t>
            </a:r>
            <a:r>
              <a:rPr lang="pt-PT" sz="2400" dirty="0" smtClean="0">
                <a:latin typeface="Arial" panose="020B0604020202020204" pitchFamily="34" charset="0"/>
                <a:cs typeface="Arial" panose="020B0604020202020204" pitchFamily="34" charset="0"/>
              </a:rPr>
              <a:t>implementou, ainda, todas </a:t>
            </a:r>
            <a:r>
              <a:rPr lang="pt-PT" sz="2400" dirty="0">
                <a:latin typeface="Arial" panose="020B0604020202020204" pitchFamily="34" charset="0"/>
                <a:cs typeface="Arial" panose="020B0604020202020204" pitchFamily="34" charset="0"/>
              </a:rPr>
              <a:t>as outras </a:t>
            </a:r>
            <a:r>
              <a:rPr lang="pt-PT" sz="2400" dirty="0" smtClean="0">
                <a:latin typeface="Arial" panose="020B0604020202020204" pitchFamily="34" charset="0"/>
                <a:cs typeface="Arial" panose="020B0604020202020204" pitchFamily="34" charset="0"/>
              </a:rPr>
              <a:t>que não requeriam </a:t>
            </a:r>
            <a:r>
              <a:rPr lang="pt-PT" sz="2400" dirty="0">
                <a:latin typeface="Arial" panose="020B0604020202020204" pitchFamily="34" charset="0"/>
                <a:cs typeface="Arial" panose="020B0604020202020204" pitchFamily="34" charset="0"/>
              </a:rPr>
              <a:t>grandes recursos humanos, monetários e temporais. </a:t>
            </a:r>
            <a:endParaRPr lang="pt-PT" sz="2400" dirty="0" smtClean="0">
              <a:latin typeface="Arial" panose="020B0604020202020204" pitchFamily="34" charset="0"/>
              <a:cs typeface="Arial" panose="020B0604020202020204" pitchFamily="34" charset="0"/>
            </a:endParaRPr>
          </a:p>
        </p:txBody>
      </p:sp>
      <p:grpSp>
        <p:nvGrpSpPr>
          <p:cNvPr id="7" name="Grupo 6"/>
          <p:cNvGrpSpPr/>
          <p:nvPr/>
        </p:nvGrpSpPr>
        <p:grpSpPr>
          <a:xfrm>
            <a:off x="1" y="4898259"/>
            <a:ext cx="1763688" cy="1959741"/>
            <a:chOff x="2109798" y="2308241"/>
            <a:chExt cx="1959741" cy="1959741"/>
          </a:xfrm>
        </p:grpSpPr>
        <p:sp>
          <p:nvSpPr>
            <p:cNvPr id="9" name="Circular 8"/>
            <p:cNvSpPr/>
            <p:nvPr/>
          </p:nvSpPr>
          <p:spPr>
            <a:xfrm rot="16200000">
              <a:off x="2109798" y="2308241"/>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Circular 4"/>
            <p:cNvSpPr/>
            <p:nvPr/>
          </p:nvSpPr>
          <p:spPr>
            <a:xfrm>
              <a:off x="2309264" y="2308241"/>
              <a:ext cx="1760275"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Melhorar</a:t>
              </a:r>
              <a:endParaRPr lang="pt-PT" sz="2000" b="1" kern="1200" dirty="0">
                <a:latin typeface="Arial" panose="020B0604020202020204" pitchFamily="34" charset="0"/>
                <a:cs typeface="Arial" panose="020B0604020202020204" pitchFamily="34" charset="0"/>
              </a:endParaRPr>
            </a:p>
          </p:txBody>
        </p:sp>
      </p:grpSp>
      <p:sp>
        <p:nvSpPr>
          <p:cNvPr id="6" name="Rectângulo 5"/>
          <p:cNvSpPr/>
          <p:nvPr/>
        </p:nvSpPr>
        <p:spPr>
          <a:xfrm>
            <a:off x="2759015" y="298208"/>
            <a:ext cx="6022734"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Implementação dos planos de melhoria</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94918955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o 6"/>
          <p:cNvGrpSpPr/>
          <p:nvPr/>
        </p:nvGrpSpPr>
        <p:grpSpPr>
          <a:xfrm>
            <a:off x="1" y="4898259"/>
            <a:ext cx="1763688" cy="1959741"/>
            <a:chOff x="2109798" y="2308241"/>
            <a:chExt cx="1959741" cy="1959741"/>
          </a:xfrm>
        </p:grpSpPr>
        <p:sp>
          <p:nvSpPr>
            <p:cNvPr id="9" name="Circular 8"/>
            <p:cNvSpPr/>
            <p:nvPr/>
          </p:nvSpPr>
          <p:spPr>
            <a:xfrm rot="16200000">
              <a:off x="2109798" y="2308241"/>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Circular 4"/>
            <p:cNvSpPr/>
            <p:nvPr/>
          </p:nvSpPr>
          <p:spPr>
            <a:xfrm>
              <a:off x="2309264" y="2308241"/>
              <a:ext cx="1760275"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Melhorar</a:t>
              </a:r>
              <a:endParaRPr lang="pt-PT" sz="2000" b="1" kern="1200" dirty="0">
                <a:latin typeface="Arial" panose="020B0604020202020204" pitchFamily="34" charset="0"/>
                <a:cs typeface="Arial" panose="020B0604020202020204" pitchFamily="34" charset="0"/>
              </a:endParaRPr>
            </a:p>
          </p:txBody>
        </p:sp>
      </p:grpSp>
      <p:graphicFrame>
        <p:nvGraphicFramePr>
          <p:cNvPr id="2" name="Tabela 1"/>
          <p:cNvGraphicFramePr>
            <a:graphicFrameLocks noGrp="1"/>
          </p:cNvGraphicFramePr>
          <p:nvPr>
            <p:extLst>
              <p:ext uri="{D42A27DB-BD31-4B8C-83A1-F6EECF244321}">
                <p14:modId xmlns:p14="http://schemas.microsoft.com/office/powerpoint/2010/main" xmlns="" val="3038240115"/>
              </p:ext>
            </p:extLst>
          </p:nvPr>
        </p:nvGraphicFramePr>
        <p:xfrm>
          <a:off x="1780993" y="882526"/>
          <a:ext cx="7030845" cy="5820860"/>
        </p:xfrm>
        <a:graphic>
          <a:graphicData uri="http://schemas.openxmlformats.org/drawingml/2006/table">
            <a:tbl>
              <a:tblPr firstRow="1" firstCol="1" bandRow="1">
                <a:tableStyleId>{5C22544A-7EE6-4342-B048-85BDC9FD1C3A}</a:tableStyleId>
              </a:tblPr>
              <a:tblGrid>
                <a:gridCol w="1656183"/>
                <a:gridCol w="3442525"/>
                <a:gridCol w="278111"/>
                <a:gridCol w="599844"/>
                <a:gridCol w="1054182"/>
              </a:tblGrid>
              <a:tr h="853912">
                <a:tc>
                  <a:txBody>
                    <a:bodyPr/>
                    <a:lstStyle/>
                    <a:p>
                      <a:pPr algn="ctr">
                        <a:lnSpc>
                          <a:spcPct val="150000"/>
                        </a:lnSpc>
                        <a:spcAft>
                          <a:spcPts val="0"/>
                        </a:spcAft>
                      </a:pPr>
                      <a:r>
                        <a:rPr lang="pt-PT" sz="1100" dirty="0">
                          <a:effectLst/>
                          <a:latin typeface="Arial" panose="020B0604020202020204" pitchFamily="34" charset="0"/>
                          <a:cs typeface="Arial" panose="020B0604020202020204" pitchFamily="34" charset="0"/>
                        </a:rPr>
                        <a:t>Ação de melhoria 1</a:t>
                      </a:r>
                    </a:p>
                    <a:p>
                      <a:pPr algn="ctr">
                        <a:lnSpc>
                          <a:spcPct val="150000"/>
                        </a:lnSpc>
                        <a:spcAft>
                          <a:spcPts val="0"/>
                        </a:spcAft>
                      </a:pPr>
                      <a:r>
                        <a:rPr lang="pt-PT" sz="1100" dirty="0">
                          <a:effectLst/>
                          <a:latin typeface="Arial" panose="020B0604020202020204" pitchFamily="34" charset="0"/>
                          <a:cs typeface="Arial" panose="020B0604020202020204" pitchFamily="34" charset="0"/>
                        </a:rPr>
                        <a:t> </a:t>
                      </a:r>
                    </a:p>
                    <a:p>
                      <a:pPr algn="ctr">
                        <a:lnSpc>
                          <a:spcPct val="150000"/>
                        </a:lnSpc>
                        <a:spcAft>
                          <a:spcPts val="0"/>
                        </a:spcAft>
                      </a:pPr>
                      <a:r>
                        <a:rPr lang="pt-PT" sz="1100" dirty="0">
                          <a:effectLst/>
                          <a:latin typeface="Arial" panose="020B0604020202020204" pitchFamily="34" charset="0"/>
                          <a:cs typeface="Arial" panose="020B0604020202020204" pitchFamily="34" charset="0"/>
                        </a:rPr>
                        <a:t>Priorização 10º</a:t>
                      </a:r>
                      <a:endParaRPr lang="pt-PT" sz="1100" dirty="0">
                        <a:effectLst/>
                        <a:latin typeface="Arial" panose="020B0604020202020204" pitchFamily="34" charset="0"/>
                        <a:ea typeface="Times New Roman"/>
                        <a:cs typeface="Arial" panose="020B0604020202020204" pitchFamily="34" charset="0"/>
                      </a:endParaRPr>
                    </a:p>
                  </a:txBody>
                  <a:tcPr marL="26401" marR="26401" marT="0" marB="0" anchor="ctr">
                    <a:solidFill>
                      <a:srgbClr val="2C93D2"/>
                    </a:solidFill>
                  </a:tcPr>
                </a:tc>
                <a:tc>
                  <a:txBody>
                    <a:bodyPr/>
                    <a:lstStyle/>
                    <a:p>
                      <a:pPr algn="ctr">
                        <a:lnSpc>
                          <a:spcPct val="150000"/>
                        </a:lnSpc>
                        <a:spcAft>
                          <a:spcPts val="0"/>
                        </a:spcAft>
                      </a:pPr>
                      <a:r>
                        <a:rPr lang="pt-PT" sz="1100" dirty="0">
                          <a:effectLst/>
                          <a:latin typeface="Arial" panose="020B0604020202020204" pitchFamily="34" charset="0"/>
                          <a:cs typeface="Arial" panose="020B0604020202020204" pitchFamily="34" charset="0"/>
                        </a:rPr>
                        <a:t>Atividades previstas no plano inicial</a:t>
                      </a:r>
                      <a:endParaRPr lang="pt-PT" sz="1100" dirty="0">
                        <a:effectLst/>
                        <a:latin typeface="Arial" panose="020B0604020202020204" pitchFamily="34" charset="0"/>
                        <a:ea typeface="Times New Roman"/>
                        <a:cs typeface="Arial" panose="020B0604020202020204" pitchFamily="34" charset="0"/>
                      </a:endParaRPr>
                    </a:p>
                  </a:txBody>
                  <a:tcPr marL="26401" marR="26401" marT="0" marB="0" anchor="ctr">
                    <a:solidFill>
                      <a:srgbClr val="2C93D2"/>
                    </a:solidFill>
                  </a:tcPr>
                </a:tc>
                <a:tc>
                  <a:txBody>
                    <a:bodyPr/>
                    <a:lstStyle/>
                    <a:p>
                      <a:pPr algn="ctr">
                        <a:spcAft>
                          <a:spcPts val="0"/>
                        </a:spcAft>
                      </a:pPr>
                      <a:r>
                        <a:rPr lang="pt-PT" sz="1100" dirty="0">
                          <a:effectLst/>
                          <a:latin typeface="Arial" panose="020B0604020202020204" pitchFamily="34" charset="0"/>
                          <a:cs typeface="Arial" panose="020B0604020202020204" pitchFamily="34" charset="0"/>
                        </a:rPr>
                        <a:t>Atividades realizadas</a:t>
                      </a:r>
                      <a:endParaRPr lang="pt-PT" sz="1100" dirty="0">
                        <a:effectLst/>
                        <a:latin typeface="Arial" panose="020B0604020202020204" pitchFamily="34" charset="0"/>
                        <a:ea typeface="Times New Roman"/>
                        <a:cs typeface="Arial" panose="020B0604020202020204" pitchFamily="34" charset="0"/>
                      </a:endParaRPr>
                    </a:p>
                  </a:txBody>
                  <a:tcPr marL="26401" marR="26401" marT="0" marB="0" vert="vert270" anchor="ctr">
                    <a:solidFill>
                      <a:srgbClr val="2C93D2"/>
                    </a:solidFill>
                  </a:tcPr>
                </a:tc>
                <a:tc>
                  <a:txBody>
                    <a:bodyPr/>
                    <a:lstStyle/>
                    <a:p>
                      <a:pPr algn="ctr">
                        <a:spcAft>
                          <a:spcPts val="0"/>
                        </a:spcAft>
                      </a:pPr>
                      <a:r>
                        <a:rPr lang="pt-PT" sz="1100" dirty="0">
                          <a:effectLst/>
                          <a:latin typeface="Arial" panose="020B0604020202020204" pitchFamily="34" charset="0"/>
                          <a:cs typeface="Arial" panose="020B0604020202020204" pitchFamily="34" charset="0"/>
                        </a:rPr>
                        <a:t>Atividades por concretizar</a:t>
                      </a:r>
                      <a:endParaRPr lang="pt-PT" sz="1100" dirty="0">
                        <a:effectLst/>
                        <a:latin typeface="Arial" panose="020B0604020202020204" pitchFamily="34" charset="0"/>
                        <a:ea typeface="Times New Roman"/>
                        <a:cs typeface="Arial" panose="020B0604020202020204" pitchFamily="34" charset="0"/>
                      </a:endParaRPr>
                    </a:p>
                  </a:txBody>
                  <a:tcPr marL="26401" marR="26401" marT="0" marB="0" vert="vert270" anchor="ctr">
                    <a:solidFill>
                      <a:srgbClr val="2C93D2"/>
                    </a:solidFill>
                  </a:tcPr>
                </a:tc>
                <a:tc>
                  <a:txBody>
                    <a:bodyPr/>
                    <a:lstStyle/>
                    <a:p>
                      <a:pPr algn="ctr">
                        <a:lnSpc>
                          <a:spcPct val="150000"/>
                        </a:lnSpc>
                        <a:spcAft>
                          <a:spcPts val="0"/>
                        </a:spcAft>
                      </a:pPr>
                      <a:r>
                        <a:rPr lang="pt-PT" sz="1100" dirty="0">
                          <a:effectLst/>
                          <a:latin typeface="Arial" panose="020B0604020202020204" pitchFamily="34" charset="0"/>
                          <a:cs typeface="Arial" panose="020B0604020202020204" pitchFamily="34" charset="0"/>
                        </a:rPr>
                        <a:t>Responsáveis pela concretização</a:t>
                      </a:r>
                      <a:endParaRPr lang="pt-PT" sz="1100" dirty="0">
                        <a:effectLst/>
                        <a:latin typeface="Arial" panose="020B0604020202020204" pitchFamily="34" charset="0"/>
                        <a:ea typeface="Times New Roman"/>
                        <a:cs typeface="Arial" panose="020B0604020202020204" pitchFamily="34" charset="0"/>
                      </a:endParaRPr>
                    </a:p>
                  </a:txBody>
                  <a:tcPr marL="26401" marR="26401" marT="0" marB="0" anchor="ctr">
                    <a:solidFill>
                      <a:srgbClr val="2C93D2"/>
                    </a:solidFill>
                  </a:tcPr>
                </a:tc>
              </a:tr>
              <a:tr h="640435">
                <a:tc rowSpan="4">
                  <a:txBody>
                    <a:bodyPr/>
                    <a:lstStyle/>
                    <a:p>
                      <a:pPr>
                        <a:lnSpc>
                          <a:spcPct val="150000"/>
                        </a:lnSpc>
                        <a:spcAft>
                          <a:spcPts val="0"/>
                        </a:spcAft>
                      </a:pPr>
                      <a:r>
                        <a:rPr lang="pt-PT" sz="1100" dirty="0">
                          <a:effectLst/>
                          <a:latin typeface="Arial" panose="020B0604020202020204" pitchFamily="34" charset="0"/>
                          <a:cs typeface="Arial" panose="020B0604020202020204" pitchFamily="34" charset="0"/>
                        </a:rPr>
                        <a:t>Promoção do envolvimento dos colaboradores na construção de documentos estruturantes</a:t>
                      </a:r>
                      <a:endParaRPr lang="pt-PT" sz="1100" dirty="0">
                        <a:effectLst/>
                        <a:latin typeface="Arial" panose="020B0604020202020204" pitchFamily="34" charset="0"/>
                        <a:ea typeface="Times New Roman"/>
                        <a:cs typeface="Arial" panose="020B0604020202020204" pitchFamily="34" charset="0"/>
                      </a:endParaRPr>
                    </a:p>
                  </a:txBody>
                  <a:tcPr marL="26401" marR="26401" marT="0" marB="0" anchor="ctr">
                    <a:solidFill>
                      <a:srgbClr val="2C93D2"/>
                    </a:solidFill>
                  </a:tcPr>
                </a:tc>
                <a:tc>
                  <a:txBody>
                    <a:bodyPr/>
                    <a:lstStyle/>
                    <a:p>
                      <a:pPr>
                        <a:lnSpc>
                          <a:spcPct val="150000"/>
                        </a:lnSpc>
                        <a:spcAft>
                          <a:spcPts val="0"/>
                        </a:spcAft>
                      </a:pPr>
                      <a:r>
                        <a:rPr lang="pt-PT" sz="1100" dirty="0">
                          <a:effectLst/>
                          <a:latin typeface="Arial" panose="020B0604020202020204" pitchFamily="34" charset="0"/>
                          <a:cs typeface="Arial" panose="020B0604020202020204" pitchFamily="34" charset="0"/>
                        </a:rPr>
                        <a:t>Solicitação de voluntários na constituição de equipas de trabalho, com representantes das várias estruturas;</a:t>
                      </a:r>
                      <a:endParaRPr lang="pt-PT" sz="1100" dirty="0">
                        <a:effectLst/>
                        <a:latin typeface="Arial" panose="020B0604020202020204" pitchFamily="34" charset="0"/>
                        <a:ea typeface="Times New Roman"/>
                        <a:cs typeface="Arial" panose="020B0604020202020204" pitchFamily="34" charset="0"/>
                      </a:endParaRPr>
                    </a:p>
                  </a:txBody>
                  <a:tcPr marL="26401" marR="26401" marT="0" marB="0" anchor="ctr"/>
                </a:tc>
                <a:tc>
                  <a:txBody>
                    <a:bodyPr/>
                    <a:lstStyle/>
                    <a:p>
                      <a:pPr algn="ctr">
                        <a:lnSpc>
                          <a:spcPct val="150000"/>
                        </a:lnSpc>
                        <a:spcAft>
                          <a:spcPts val="0"/>
                        </a:spcAft>
                      </a:pPr>
                      <a:r>
                        <a:rPr lang="pt-PT" sz="1100" dirty="0">
                          <a:effectLst/>
                          <a:latin typeface="Arial" panose="020B0604020202020204" pitchFamily="34" charset="0"/>
                          <a:cs typeface="Arial" panose="020B0604020202020204" pitchFamily="34" charset="0"/>
                        </a:rPr>
                        <a:t>X</a:t>
                      </a:r>
                      <a:endParaRPr lang="pt-PT" sz="1100" dirty="0">
                        <a:effectLst/>
                        <a:latin typeface="Arial" panose="020B0604020202020204" pitchFamily="34" charset="0"/>
                        <a:ea typeface="Times New Roman"/>
                        <a:cs typeface="Arial" panose="020B0604020202020204" pitchFamily="34" charset="0"/>
                      </a:endParaRPr>
                    </a:p>
                  </a:txBody>
                  <a:tcPr marL="26401" marR="26401" marT="0" marB="0" anchor="ctr"/>
                </a:tc>
                <a:tc>
                  <a:txBody>
                    <a:bodyPr/>
                    <a:lstStyle/>
                    <a:p>
                      <a:pPr algn="ctr">
                        <a:lnSpc>
                          <a:spcPct val="150000"/>
                        </a:lnSpc>
                        <a:spcAft>
                          <a:spcPts val="0"/>
                        </a:spcAft>
                      </a:pPr>
                      <a:r>
                        <a:rPr lang="pt-PT" sz="1100" dirty="0">
                          <a:effectLst/>
                          <a:latin typeface="Arial" panose="020B0604020202020204" pitchFamily="34" charset="0"/>
                          <a:cs typeface="Arial" panose="020B0604020202020204" pitchFamily="34" charset="0"/>
                        </a:rPr>
                        <a:t> </a:t>
                      </a:r>
                      <a:endParaRPr lang="pt-PT" sz="1100" dirty="0">
                        <a:effectLst/>
                        <a:latin typeface="Arial" panose="020B0604020202020204" pitchFamily="34" charset="0"/>
                        <a:ea typeface="Times New Roman"/>
                        <a:cs typeface="Arial" panose="020B0604020202020204" pitchFamily="34" charset="0"/>
                      </a:endParaRPr>
                    </a:p>
                  </a:txBody>
                  <a:tcPr marL="26401" marR="26401" marT="0" marB="0" anchor="ctr"/>
                </a:tc>
                <a:tc>
                  <a:txBody>
                    <a:bodyPr/>
                    <a:lstStyle/>
                    <a:p>
                      <a:pPr algn="ctr">
                        <a:lnSpc>
                          <a:spcPct val="150000"/>
                        </a:lnSpc>
                        <a:spcAft>
                          <a:spcPts val="0"/>
                        </a:spcAft>
                      </a:pPr>
                      <a:r>
                        <a:rPr lang="pt-PT" sz="1100">
                          <a:effectLst/>
                          <a:latin typeface="Arial" panose="020B0604020202020204" pitchFamily="34" charset="0"/>
                          <a:cs typeface="Arial" panose="020B0604020202020204" pitchFamily="34" charset="0"/>
                        </a:rPr>
                        <a:t>Direção</a:t>
                      </a:r>
                      <a:endParaRPr lang="pt-PT" sz="1100">
                        <a:effectLst/>
                        <a:latin typeface="Arial" panose="020B0604020202020204" pitchFamily="34" charset="0"/>
                        <a:ea typeface="Times New Roman"/>
                        <a:cs typeface="Arial" panose="020B0604020202020204" pitchFamily="34" charset="0"/>
                      </a:endParaRPr>
                    </a:p>
                  </a:txBody>
                  <a:tcPr marL="26401" marR="26401" marT="0" marB="0" anchor="ctr"/>
                </a:tc>
              </a:tr>
              <a:tr h="307946">
                <a:tc vMerge="1">
                  <a:txBody>
                    <a:bodyPr/>
                    <a:lstStyle/>
                    <a:p>
                      <a:endParaRPr lang="pt-PT"/>
                    </a:p>
                  </a:txBody>
                  <a:tcPr/>
                </a:tc>
                <a:tc>
                  <a:txBody>
                    <a:bodyPr/>
                    <a:lstStyle/>
                    <a:p>
                      <a:pPr>
                        <a:lnSpc>
                          <a:spcPct val="150000"/>
                        </a:lnSpc>
                        <a:spcAft>
                          <a:spcPts val="0"/>
                        </a:spcAft>
                      </a:pPr>
                      <a:r>
                        <a:rPr lang="pt-PT" sz="1100" dirty="0">
                          <a:effectLst/>
                          <a:latin typeface="Arial" panose="020B0604020202020204" pitchFamily="34" charset="0"/>
                          <a:cs typeface="Arial" panose="020B0604020202020204" pitchFamily="34" charset="0"/>
                        </a:rPr>
                        <a:t> </a:t>
                      </a:r>
                      <a:r>
                        <a:rPr lang="pt-PT" sz="1100" dirty="0" smtClean="0">
                          <a:effectLst/>
                          <a:latin typeface="Arial" panose="020B0604020202020204" pitchFamily="34" charset="0"/>
                          <a:cs typeface="Arial" panose="020B0604020202020204" pitchFamily="34" charset="0"/>
                        </a:rPr>
                        <a:t>Identificação </a:t>
                      </a:r>
                      <a:r>
                        <a:rPr lang="pt-PT" sz="1100" dirty="0">
                          <a:effectLst/>
                          <a:latin typeface="Arial" panose="020B0604020202020204" pitchFamily="34" charset="0"/>
                          <a:cs typeface="Arial" panose="020B0604020202020204" pitchFamily="34" charset="0"/>
                        </a:rPr>
                        <a:t>dos objetivos estratégicos de cada PE;</a:t>
                      </a:r>
                      <a:endParaRPr lang="pt-PT" sz="1100" dirty="0">
                        <a:effectLst/>
                        <a:latin typeface="Arial" panose="020B0604020202020204" pitchFamily="34" charset="0"/>
                        <a:ea typeface="Times New Roman"/>
                        <a:cs typeface="Arial" panose="020B0604020202020204" pitchFamily="34" charset="0"/>
                      </a:endParaRPr>
                    </a:p>
                  </a:txBody>
                  <a:tcPr marL="26401" marR="26401" marT="0" marB="0" anchor="ctr"/>
                </a:tc>
                <a:tc>
                  <a:txBody>
                    <a:bodyPr/>
                    <a:lstStyle/>
                    <a:p>
                      <a:pPr algn="ctr">
                        <a:lnSpc>
                          <a:spcPct val="150000"/>
                        </a:lnSpc>
                        <a:spcAft>
                          <a:spcPts val="0"/>
                        </a:spcAft>
                      </a:pPr>
                      <a:r>
                        <a:rPr lang="pt-PT" sz="1100">
                          <a:effectLst/>
                          <a:latin typeface="Arial" panose="020B0604020202020204" pitchFamily="34" charset="0"/>
                          <a:cs typeface="Arial" panose="020B0604020202020204" pitchFamily="34" charset="0"/>
                        </a:rPr>
                        <a:t>X</a:t>
                      </a:r>
                      <a:endParaRPr lang="pt-PT" sz="1100">
                        <a:effectLst/>
                        <a:latin typeface="Arial" panose="020B0604020202020204" pitchFamily="34" charset="0"/>
                        <a:ea typeface="Times New Roman"/>
                        <a:cs typeface="Arial" panose="020B0604020202020204" pitchFamily="34" charset="0"/>
                      </a:endParaRPr>
                    </a:p>
                  </a:txBody>
                  <a:tcPr marL="26401" marR="26401" marT="0" marB="0" anchor="ctr"/>
                </a:tc>
                <a:tc>
                  <a:txBody>
                    <a:bodyPr/>
                    <a:lstStyle/>
                    <a:p>
                      <a:pPr algn="ctr">
                        <a:lnSpc>
                          <a:spcPct val="150000"/>
                        </a:lnSpc>
                        <a:spcAft>
                          <a:spcPts val="0"/>
                        </a:spcAft>
                      </a:pPr>
                      <a:r>
                        <a:rPr lang="pt-PT" sz="1100" dirty="0">
                          <a:effectLst/>
                          <a:latin typeface="Arial" panose="020B0604020202020204" pitchFamily="34" charset="0"/>
                          <a:cs typeface="Arial" panose="020B0604020202020204" pitchFamily="34" charset="0"/>
                        </a:rPr>
                        <a:t> </a:t>
                      </a:r>
                      <a:endParaRPr lang="pt-PT" sz="1100" dirty="0">
                        <a:effectLst/>
                        <a:latin typeface="Arial" panose="020B0604020202020204" pitchFamily="34" charset="0"/>
                        <a:ea typeface="Times New Roman"/>
                        <a:cs typeface="Arial" panose="020B0604020202020204" pitchFamily="34" charset="0"/>
                      </a:endParaRPr>
                    </a:p>
                  </a:txBody>
                  <a:tcPr marL="26401" marR="26401" marT="0" marB="0" anchor="ctr"/>
                </a:tc>
                <a:tc>
                  <a:txBody>
                    <a:bodyPr/>
                    <a:lstStyle/>
                    <a:p>
                      <a:pPr algn="ctr">
                        <a:lnSpc>
                          <a:spcPct val="150000"/>
                        </a:lnSpc>
                        <a:spcAft>
                          <a:spcPts val="0"/>
                        </a:spcAft>
                      </a:pPr>
                      <a:r>
                        <a:rPr lang="pt-PT" sz="1100" dirty="0">
                          <a:effectLst/>
                          <a:latin typeface="Arial" panose="020B0604020202020204" pitchFamily="34" charset="0"/>
                          <a:cs typeface="Arial" panose="020B0604020202020204" pitchFamily="34" charset="0"/>
                        </a:rPr>
                        <a:t>Equipa do PE</a:t>
                      </a:r>
                      <a:endParaRPr lang="pt-PT" sz="1100" dirty="0">
                        <a:effectLst/>
                        <a:latin typeface="Arial" panose="020B0604020202020204" pitchFamily="34" charset="0"/>
                        <a:ea typeface="Times New Roman"/>
                        <a:cs typeface="Arial" panose="020B0604020202020204" pitchFamily="34" charset="0"/>
                      </a:endParaRPr>
                    </a:p>
                  </a:txBody>
                  <a:tcPr marL="26401" marR="26401" marT="0" marB="0" anchor="ctr"/>
                </a:tc>
              </a:tr>
              <a:tr h="480326">
                <a:tc vMerge="1">
                  <a:txBody>
                    <a:bodyPr/>
                    <a:lstStyle/>
                    <a:p>
                      <a:endParaRPr lang="pt-PT"/>
                    </a:p>
                  </a:txBody>
                  <a:tcPr/>
                </a:tc>
                <a:tc>
                  <a:txBody>
                    <a:bodyPr/>
                    <a:lstStyle/>
                    <a:p>
                      <a:pPr>
                        <a:lnSpc>
                          <a:spcPct val="150000"/>
                        </a:lnSpc>
                        <a:spcAft>
                          <a:spcPts val="0"/>
                        </a:spcAft>
                      </a:pPr>
                      <a:r>
                        <a:rPr lang="pt-PT" sz="1100" dirty="0">
                          <a:effectLst/>
                          <a:latin typeface="Arial" panose="020B0604020202020204" pitchFamily="34" charset="0"/>
                          <a:cs typeface="Arial" panose="020B0604020202020204" pitchFamily="34" charset="0"/>
                        </a:rPr>
                        <a:t> </a:t>
                      </a:r>
                      <a:r>
                        <a:rPr lang="pt-PT" sz="1100" dirty="0" smtClean="0">
                          <a:effectLst/>
                          <a:latin typeface="Arial" panose="020B0604020202020204" pitchFamily="34" charset="0"/>
                          <a:cs typeface="Arial" panose="020B0604020202020204" pitchFamily="34" charset="0"/>
                        </a:rPr>
                        <a:t>Definição </a:t>
                      </a:r>
                      <a:r>
                        <a:rPr lang="pt-PT" sz="1100" dirty="0">
                          <a:effectLst/>
                          <a:latin typeface="Arial" panose="020B0604020202020204" pitchFamily="34" charset="0"/>
                          <a:cs typeface="Arial" panose="020B0604020202020204" pitchFamily="34" charset="0"/>
                        </a:rPr>
                        <a:t>dos objetivos estratégicos do agrupamento;</a:t>
                      </a:r>
                      <a:endParaRPr lang="pt-PT" sz="1100" dirty="0">
                        <a:effectLst/>
                        <a:latin typeface="Arial" panose="020B0604020202020204" pitchFamily="34" charset="0"/>
                        <a:ea typeface="Times New Roman"/>
                        <a:cs typeface="Arial" panose="020B0604020202020204" pitchFamily="34" charset="0"/>
                      </a:endParaRPr>
                    </a:p>
                  </a:txBody>
                  <a:tcPr marL="26401" marR="26401" marT="0" marB="0" anchor="ctr"/>
                </a:tc>
                <a:tc>
                  <a:txBody>
                    <a:bodyPr/>
                    <a:lstStyle/>
                    <a:p>
                      <a:pPr algn="ctr">
                        <a:lnSpc>
                          <a:spcPct val="150000"/>
                        </a:lnSpc>
                        <a:spcAft>
                          <a:spcPts val="0"/>
                        </a:spcAft>
                      </a:pPr>
                      <a:r>
                        <a:rPr lang="pt-PT" sz="1100">
                          <a:effectLst/>
                          <a:latin typeface="Arial" panose="020B0604020202020204" pitchFamily="34" charset="0"/>
                          <a:cs typeface="Arial" panose="020B0604020202020204" pitchFamily="34" charset="0"/>
                        </a:rPr>
                        <a:t>X</a:t>
                      </a:r>
                      <a:endParaRPr lang="pt-PT" sz="1100">
                        <a:effectLst/>
                        <a:latin typeface="Arial" panose="020B0604020202020204" pitchFamily="34" charset="0"/>
                        <a:ea typeface="Times New Roman"/>
                        <a:cs typeface="Arial" panose="020B0604020202020204" pitchFamily="34" charset="0"/>
                      </a:endParaRPr>
                    </a:p>
                  </a:txBody>
                  <a:tcPr marL="26401" marR="26401" marT="0" marB="0" anchor="ctr"/>
                </a:tc>
                <a:tc>
                  <a:txBody>
                    <a:bodyPr/>
                    <a:lstStyle/>
                    <a:p>
                      <a:pPr algn="ctr">
                        <a:lnSpc>
                          <a:spcPct val="150000"/>
                        </a:lnSpc>
                        <a:spcAft>
                          <a:spcPts val="0"/>
                        </a:spcAft>
                      </a:pPr>
                      <a:r>
                        <a:rPr lang="pt-PT" sz="1100">
                          <a:effectLst/>
                          <a:latin typeface="Arial" panose="020B0604020202020204" pitchFamily="34" charset="0"/>
                          <a:cs typeface="Arial" panose="020B0604020202020204" pitchFamily="34" charset="0"/>
                        </a:rPr>
                        <a:t> </a:t>
                      </a:r>
                      <a:endParaRPr lang="pt-PT" sz="1100">
                        <a:effectLst/>
                        <a:latin typeface="Arial" panose="020B0604020202020204" pitchFamily="34" charset="0"/>
                        <a:ea typeface="Times New Roman"/>
                        <a:cs typeface="Arial" panose="020B0604020202020204" pitchFamily="34" charset="0"/>
                      </a:endParaRPr>
                    </a:p>
                  </a:txBody>
                  <a:tcPr marL="26401" marR="26401" marT="0" marB="0" anchor="ctr"/>
                </a:tc>
                <a:tc>
                  <a:txBody>
                    <a:bodyPr/>
                    <a:lstStyle/>
                    <a:p>
                      <a:pPr algn="ctr">
                        <a:lnSpc>
                          <a:spcPct val="150000"/>
                        </a:lnSpc>
                        <a:spcAft>
                          <a:spcPts val="0"/>
                        </a:spcAft>
                      </a:pPr>
                      <a:r>
                        <a:rPr lang="pt-PT" sz="1100" dirty="0">
                          <a:effectLst/>
                          <a:latin typeface="Arial" panose="020B0604020202020204" pitchFamily="34" charset="0"/>
                          <a:cs typeface="Arial" panose="020B0604020202020204" pitchFamily="34" charset="0"/>
                        </a:rPr>
                        <a:t>Equipa do PE</a:t>
                      </a:r>
                      <a:endParaRPr lang="pt-PT" sz="1100" dirty="0">
                        <a:effectLst/>
                        <a:latin typeface="Arial" panose="020B0604020202020204" pitchFamily="34" charset="0"/>
                        <a:ea typeface="Times New Roman"/>
                        <a:cs typeface="Arial" panose="020B0604020202020204" pitchFamily="34" charset="0"/>
                      </a:endParaRPr>
                    </a:p>
                  </a:txBody>
                  <a:tcPr marL="26401" marR="26401" marT="0" marB="0" anchor="ctr"/>
                </a:tc>
              </a:tr>
              <a:tr h="269261">
                <a:tc vMerge="1">
                  <a:txBody>
                    <a:bodyPr/>
                    <a:lstStyle/>
                    <a:p>
                      <a:endParaRPr lang="pt-PT"/>
                    </a:p>
                  </a:txBody>
                  <a:tcPr/>
                </a:tc>
                <a:tc>
                  <a:txBody>
                    <a:bodyPr/>
                    <a:lstStyle/>
                    <a:p>
                      <a:pPr>
                        <a:lnSpc>
                          <a:spcPct val="150000"/>
                        </a:lnSpc>
                        <a:spcAft>
                          <a:spcPts val="0"/>
                        </a:spcAft>
                      </a:pPr>
                      <a:r>
                        <a:rPr lang="pt-PT" sz="1100" dirty="0">
                          <a:effectLst/>
                          <a:latin typeface="Arial" panose="020B0604020202020204" pitchFamily="34" charset="0"/>
                          <a:cs typeface="Arial" panose="020B0604020202020204" pitchFamily="34" charset="0"/>
                        </a:rPr>
                        <a:t> </a:t>
                      </a:r>
                      <a:r>
                        <a:rPr lang="pt-PT" sz="1100" dirty="0" smtClean="0">
                          <a:effectLst/>
                          <a:latin typeface="Arial" panose="020B0604020202020204" pitchFamily="34" charset="0"/>
                          <a:cs typeface="Arial" panose="020B0604020202020204" pitchFamily="34" charset="0"/>
                        </a:rPr>
                        <a:t>Construção </a:t>
                      </a:r>
                      <a:r>
                        <a:rPr lang="pt-PT" sz="1100" dirty="0">
                          <a:effectLst/>
                          <a:latin typeface="Arial" panose="020B0604020202020204" pitchFamily="34" charset="0"/>
                          <a:cs typeface="Arial" panose="020B0604020202020204" pitchFamily="34" charset="0"/>
                        </a:rPr>
                        <a:t>do PE.</a:t>
                      </a:r>
                      <a:endParaRPr lang="pt-PT" sz="1100" dirty="0">
                        <a:effectLst/>
                        <a:latin typeface="Arial" panose="020B0604020202020204" pitchFamily="34" charset="0"/>
                        <a:ea typeface="Times New Roman"/>
                        <a:cs typeface="Arial" panose="020B0604020202020204" pitchFamily="34" charset="0"/>
                      </a:endParaRPr>
                    </a:p>
                  </a:txBody>
                  <a:tcPr marL="26401" marR="26401" marT="0" marB="0" anchor="ctr"/>
                </a:tc>
                <a:tc>
                  <a:txBody>
                    <a:bodyPr/>
                    <a:lstStyle/>
                    <a:p>
                      <a:pPr algn="ctr">
                        <a:lnSpc>
                          <a:spcPct val="150000"/>
                        </a:lnSpc>
                        <a:spcAft>
                          <a:spcPts val="0"/>
                        </a:spcAft>
                      </a:pPr>
                      <a:r>
                        <a:rPr lang="pt-PT" sz="1100">
                          <a:effectLst/>
                          <a:latin typeface="Arial" panose="020B0604020202020204" pitchFamily="34" charset="0"/>
                          <a:cs typeface="Arial" panose="020B0604020202020204" pitchFamily="34" charset="0"/>
                        </a:rPr>
                        <a:t>X</a:t>
                      </a:r>
                      <a:endParaRPr lang="pt-PT" sz="1100">
                        <a:effectLst/>
                        <a:latin typeface="Arial" panose="020B0604020202020204" pitchFamily="34" charset="0"/>
                        <a:ea typeface="Times New Roman"/>
                        <a:cs typeface="Arial" panose="020B0604020202020204" pitchFamily="34" charset="0"/>
                      </a:endParaRPr>
                    </a:p>
                  </a:txBody>
                  <a:tcPr marL="26401" marR="26401" marT="0" marB="0" anchor="ctr"/>
                </a:tc>
                <a:tc>
                  <a:txBody>
                    <a:bodyPr/>
                    <a:lstStyle/>
                    <a:p>
                      <a:pPr algn="ctr">
                        <a:lnSpc>
                          <a:spcPct val="150000"/>
                        </a:lnSpc>
                        <a:spcAft>
                          <a:spcPts val="0"/>
                        </a:spcAft>
                      </a:pPr>
                      <a:r>
                        <a:rPr lang="pt-PT" sz="1100">
                          <a:effectLst/>
                          <a:latin typeface="Arial" panose="020B0604020202020204" pitchFamily="34" charset="0"/>
                          <a:cs typeface="Arial" panose="020B0604020202020204" pitchFamily="34" charset="0"/>
                        </a:rPr>
                        <a:t> </a:t>
                      </a:r>
                      <a:endParaRPr lang="pt-PT" sz="1100">
                        <a:effectLst/>
                        <a:latin typeface="Arial" panose="020B0604020202020204" pitchFamily="34" charset="0"/>
                        <a:ea typeface="Times New Roman"/>
                        <a:cs typeface="Arial" panose="020B0604020202020204" pitchFamily="34" charset="0"/>
                      </a:endParaRPr>
                    </a:p>
                  </a:txBody>
                  <a:tcPr marL="26401" marR="26401" marT="0" marB="0" anchor="ctr"/>
                </a:tc>
                <a:tc>
                  <a:txBody>
                    <a:bodyPr/>
                    <a:lstStyle/>
                    <a:p>
                      <a:pPr algn="ctr">
                        <a:lnSpc>
                          <a:spcPct val="150000"/>
                        </a:lnSpc>
                        <a:spcAft>
                          <a:spcPts val="0"/>
                        </a:spcAft>
                      </a:pPr>
                      <a:r>
                        <a:rPr lang="pt-PT" sz="1100" dirty="0">
                          <a:effectLst/>
                          <a:latin typeface="Arial" panose="020B0604020202020204" pitchFamily="34" charset="0"/>
                          <a:cs typeface="Arial" panose="020B0604020202020204" pitchFamily="34" charset="0"/>
                        </a:rPr>
                        <a:t>Equipa do PE</a:t>
                      </a:r>
                      <a:endParaRPr lang="pt-PT" sz="1100" dirty="0">
                        <a:effectLst/>
                        <a:latin typeface="Arial" panose="020B0604020202020204" pitchFamily="34" charset="0"/>
                        <a:ea typeface="Times New Roman"/>
                        <a:cs typeface="Arial" panose="020B0604020202020204" pitchFamily="34" charset="0"/>
                      </a:endParaRPr>
                    </a:p>
                  </a:txBody>
                  <a:tcPr marL="26401" marR="26401" marT="0" marB="0" anchor="ctr"/>
                </a:tc>
              </a:tr>
              <a:tr h="2570498">
                <a:tc gridSpan="5">
                  <a:txBody>
                    <a:bodyPr/>
                    <a:lstStyle/>
                    <a:p>
                      <a:pPr marR="45720" algn="just">
                        <a:lnSpc>
                          <a:spcPct val="150000"/>
                        </a:lnSpc>
                        <a:spcAft>
                          <a:spcPts val="0"/>
                        </a:spcAft>
                        <a:tabLst>
                          <a:tab pos="5365750" algn="l"/>
                        </a:tabLst>
                      </a:pPr>
                      <a:r>
                        <a:rPr lang="pt-PT" sz="1100" dirty="0" smtClean="0">
                          <a:effectLst/>
                          <a:latin typeface="Arial" panose="020B0604020202020204" pitchFamily="34" charset="0"/>
                          <a:cs typeface="Arial" panose="020B0604020202020204" pitchFamily="34" charset="0"/>
                        </a:rPr>
                        <a:t>A avaliação desta ação de melhoria evidenciou de forma inequívoca o envolvimento dos colaboradores na construção de documentos estruturantes do agrupamento e, em particular do projeto educativo, objeto central desta ação de melhoria. De facto, as atividades previstas no plano foram cumpridas pois a proposta de projeto foi construída por uma equipa multidisciplinar, com origem no seio do conselho pedagógico, e que incorporou no documento apresentado as múltiplas propostas apresentadas por várias estruturas do agrupamento de escolas. Fica também evidente pelos registos encontrados que houve a preocupação de abrir à comunidade escolar a construção do documento e esta convicção fundamenta-se, nomeadamente, na solicitação expressa (inquérito on-line) de objetivos estratégicos e ações a integrar no documento. O projeto educativo aprovado em conselho pedagógico, e posteriormente aceite e aprovado pelo conselho geral, onde se incorpora o plano de ação estratégico do agrupamento revela uma linguagem interna com evidente preocupação de não excluir, bem pelo contrário, integrar, a terminologia utilizada nos documentos da inspeção-geral de educação, a terminologia usada pelo diretor da escola no seu plano de ação e a linguagem utilizada na CAF.</a:t>
                      </a:r>
                      <a:endParaRPr lang="pt-PT" sz="1100" dirty="0">
                        <a:effectLst/>
                        <a:latin typeface="Arial" panose="020B0604020202020204" pitchFamily="34" charset="0"/>
                        <a:ea typeface="Times New Roman"/>
                        <a:cs typeface="Arial" panose="020B0604020202020204" pitchFamily="34" charset="0"/>
                      </a:endParaRPr>
                    </a:p>
                  </a:txBody>
                  <a:tcPr marL="26401" marR="26401" marT="0" marB="0">
                    <a:solidFill>
                      <a:srgbClr val="2C93D2"/>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r>
            </a:tbl>
          </a:graphicData>
        </a:graphic>
      </p:graphicFrame>
      <p:sp>
        <p:nvSpPr>
          <p:cNvPr id="11" name="Rectângulo 10"/>
          <p:cNvSpPr/>
          <p:nvPr/>
        </p:nvSpPr>
        <p:spPr>
          <a:xfrm>
            <a:off x="2759015" y="298208"/>
            <a:ext cx="6022734"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Implementação dos planos de melhoria</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50834941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o 6"/>
          <p:cNvGrpSpPr/>
          <p:nvPr/>
        </p:nvGrpSpPr>
        <p:grpSpPr>
          <a:xfrm>
            <a:off x="1" y="4898259"/>
            <a:ext cx="1763688" cy="1959741"/>
            <a:chOff x="2109798" y="2308241"/>
            <a:chExt cx="1959741" cy="1959741"/>
          </a:xfrm>
        </p:grpSpPr>
        <p:sp>
          <p:nvSpPr>
            <p:cNvPr id="9" name="Circular 8"/>
            <p:cNvSpPr/>
            <p:nvPr/>
          </p:nvSpPr>
          <p:spPr>
            <a:xfrm rot="16200000">
              <a:off x="2109798" y="2308241"/>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Circular 4"/>
            <p:cNvSpPr/>
            <p:nvPr/>
          </p:nvSpPr>
          <p:spPr>
            <a:xfrm>
              <a:off x="2309264" y="2308241"/>
              <a:ext cx="1760275"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Melhorar</a:t>
              </a:r>
              <a:endParaRPr lang="pt-PT" sz="2000" b="1" kern="1200" dirty="0">
                <a:latin typeface="Arial" panose="020B0604020202020204" pitchFamily="34" charset="0"/>
                <a:cs typeface="Arial" panose="020B0604020202020204" pitchFamily="34" charset="0"/>
              </a:endParaRPr>
            </a:p>
          </p:txBody>
        </p:sp>
      </p:grpSp>
      <p:graphicFrame>
        <p:nvGraphicFramePr>
          <p:cNvPr id="3" name="Tabela 2"/>
          <p:cNvGraphicFramePr>
            <a:graphicFrameLocks noGrp="1"/>
          </p:cNvGraphicFramePr>
          <p:nvPr>
            <p:extLst>
              <p:ext uri="{D42A27DB-BD31-4B8C-83A1-F6EECF244321}">
                <p14:modId xmlns:p14="http://schemas.microsoft.com/office/powerpoint/2010/main" xmlns="" val="4147447359"/>
              </p:ext>
            </p:extLst>
          </p:nvPr>
        </p:nvGraphicFramePr>
        <p:xfrm>
          <a:off x="1763690" y="882527"/>
          <a:ext cx="7048148" cy="5674103"/>
        </p:xfrm>
        <a:graphic>
          <a:graphicData uri="http://schemas.openxmlformats.org/drawingml/2006/table">
            <a:tbl>
              <a:tblPr firstRow="1" firstCol="1" bandRow="1">
                <a:tableStyleId>{5C22544A-7EE6-4342-B048-85BDC9FD1C3A}</a:tableStyleId>
              </a:tblPr>
              <a:tblGrid>
                <a:gridCol w="1800198"/>
                <a:gridCol w="2813064"/>
                <a:gridCol w="342014"/>
                <a:gridCol w="877370"/>
                <a:gridCol w="1215502"/>
              </a:tblGrid>
              <a:tr h="1178321">
                <a:tc>
                  <a:txBody>
                    <a:bodyPr/>
                    <a:lstStyle/>
                    <a:p>
                      <a:pPr algn="ctr">
                        <a:lnSpc>
                          <a:spcPct val="150000"/>
                        </a:lnSpc>
                        <a:spcAft>
                          <a:spcPts val="0"/>
                        </a:spcAft>
                      </a:pPr>
                      <a:r>
                        <a:rPr lang="pt-PT" sz="1200" dirty="0">
                          <a:effectLst/>
                          <a:latin typeface="Arial" panose="020B0604020202020204" pitchFamily="34" charset="0"/>
                          <a:cs typeface="Arial" panose="020B0604020202020204" pitchFamily="34" charset="0"/>
                        </a:rPr>
                        <a:t>Ação de melhoria 20</a:t>
                      </a:r>
                    </a:p>
                    <a:p>
                      <a:pPr algn="ctr">
                        <a:lnSpc>
                          <a:spcPct val="150000"/>
                        </a:lnSpc>
                        <a:spcAft>
                          <a:spcPts val="0"/>
                        </a:spcAft>
                      </a:pPr>
                      <a:r>
                        <a:rPr lang="pt-PT" sz="1200" dirty="0">
                          <a:effectLst/>
                          <a:latin typeface="Arial" panose="020B0604020202020204" pitchFamily="34" charset="0"/>
                          <a:cs typeface="Arial" panose="020B0604020202020204" pitchFamily="34" charset="0"/>
                        </a:rPr>
                        <a:t> </a:t>
                      </a:r>
                    </a:p>
                    <a:p>
                      <a:pPr algn="ctr">
                        <a:lnSpc>
                          <a:spcPct val="150000"/>
                        </a:lnSpc>
                        <a:spcAft>
                          <a:spcPts val="0"/>
                        </a:spcAft>
                      </a:pPr>
                      <a:r>
                        <a:rPr lang="pt-PT" sz="1200" dirty="0">
                          <a:effectLst/>
                          <a:latin typeface="Arial" panose="020B0604020202020204" pitchFamily="34" charset="0"/>
                          <a:cs typeface="Arial" panose="020B0604020202020204" pitchFamily="34" charset="0"/>
                        </a:rPr>
                        <a:t>Priorização 6º</a:t>
                      </a:r>
                      <a:endParaRPr lang="pt-PT" sz="1200" dirty="0">
                        <a:effectLst/>
                        <a:latin typeface="Arial" panose="020B0604020202020204" pitchFamily="34" charset="0"/>
                        <a:ea typeface="Times New Roman"/>
                        <a:cs typeface="Arial" panose="020B0604020202020204" pitchFamily="34" charset="0"/>
                      </a:endParaRPr>
                    </a:p>
                  </a:txBody>
                  <a:tcPr marL="34066" marR="34066" marT="0" marB="0" anchor="ctr">
                    <a:solidFill>
                      <a:srgbClr val="2C93D2"/>
                    </a:solidFill>
                  </a:tcPr>
                </a:tc>
                <a:tc>
                  <a:txBody>
                    <a:bodyPr/>
                    <a:lstStyle/>
                    <a:p>
                      <a:pPr algn="ctr">
                        <a:lnSpc>
                          <a:spcPct val="150000"/>
                        </a:lnSpc>
                        <a:spcAft>
                          <a:spcPts val="0"/>
                        </a:spcAft>
                      </a:pPr>
                      <a:r>
                        <a:rPr lang="pt-PT" sz="1200" dirty="0">
                          <a:effectLst/>
                          <a:latin typeface="Arial" panose="020B0604020202020204" pitchFamily="34" charset="0"/>
                          <a:cs typeface="Arial" panose="020B0604020202020204" pitchFamily="34" charset="0"/>
                        </a:rPr>
                        <a:t>Atividades previstas no plano inicial</a:t>
                      </a:r>
                      <a:endParaRPr lang="pt-PT" sz="1200" dirty="0">
                        <a:effectLst/>
                        <a:latin typeface="Arial" panose="020B0604020202020204" pitchFamily="34" charset="0"/>
                        <a:ea typeface="Times New Roman"/>
                        <a:cs typeface="Arial" panose="020B0604020202020204" pitchFamily="34" charset="0"/>
                      </a:endParaRPr>
                    </a:p>
                  </a:txBody>
                  <a:tcPr marL="34066" marR="34066" marT="0" marB="0" anchor="ctr">
                    <a:solidFill>
                      <a:srgbClr val="2C93D2"/>
                    </a:solidFill>
                  </a:tcPr>
                </a:tc>
                <a:tc>
                  <a:txBody>
                    <a:bodyPr/>
                    <a:lstStyle/>
                    <a:p>
                      <a:pPr algn="ctr">
                        <a:spcAft>
                          <a:spcPts val="0"/>
                        </a:spcAft>
                      </a:pPr>
                      <a:r>
                        <a:rPr lang="pt-PT" sz="1200" dirty="0">
                          <a:effectLst/>
                          <a:latin typeface="Arial" panose="020B0604020202020204" pitchFamily="34" charset="0"/>
                          <a:cs typeface="Arial" panose="020B0604020202020204" pitchFamily="34" charset="0"/>
                        </a:rPr>
                        <a:t>Atividades realizadas</a:t>
                      </a:r>
                      <a:endParaRPr lang="pt-PT" sz="1200" dirty="0">
                        <a:effectLst/>
                        <a:latin typeface="Arial" panose="020B0604020202020204" pitchFamily="34" charset="0"/>
                        <a:ea typeface="Times New Roman"/>
                        <a:cs typeface="Arial" panose="020B0604020202020204" pitchFamily="34" charset="0"/>
                      </a:endParaRPr>
                    </a:p>
                  </a:txBody>
                  <a:tcPr marL="34066" marR="34066" marT="0" marB="0" vert="vert270" anchor="ctr">
                    <a:solidFill>
                      <a:srgbClr val="2C93D2"/>
                    </a:solidFill>
                  </a:tcPr>
                </a:tc>
                <a:tc>
                  <a:txBody>
                    <a:bodyPr/>
                    <a:lstStyle/>
                    <a:p>
                      <a:pPr algn="ctr">
                        <a:spcAft>
                          <a:spcPts val="0"/>
                        </a:spcAft>
                      </a:pPr>
                      <a:r>
                        <a:rPr lang="pt-PT" sz="1200" dirty="0">
                          <a:effectLst/>
                          <a:latin typeface="Arial" panose="020B0604020202020204" pitchFamily="34" charset="0"/>
                          <a:cs typeface="Arial" panose="020B0604020202020204" pitchFamily="34" charset="0"/>
                        </a:rPr>
                        <a:t>Atividades por concretizar</a:t>
                      </a:r>
                      <a:endParaRPr lang="pt-PT" sz="1200" dirty="0">
                        <a:effectLst/>
                        <a:latin typeface="Arial" panose="020B0604020202020204" pitchFamily="34" charset="0"/>
                        <a:ea typeface="Times New Roman"/>
                        <a:cs typeface="Arial" panose="020B0604020202020204" pitchFamily="34" charset="0"/>
                      </a:endParaRPr>
                    </a:p>
                  </a:txBody>
                  <a:tcPr marL="34066" marR="34066" marT="0" marB="0" vert="vert270" anchor="ctr">
                    <a:solidFill>
                      <a:srgbClr val="2C93D2"/>
                    </a:solidFill>
                  </a:tcPr>
                </a:tc>
                <a:tc>
                  <a:txBody>
                    <a:bodyPr/>
                    <a:lstStyle/>
                    <a:p>
                      <a:pPr algn="ctr">
                        <a:lnSpc>
                          <a:spcPct val="150000"/>
                        </a:lnSpc>
                        <a:spcAft>
                          <a:spcPts val="0"/>
                        </a:spcAft>
                      </a:pPr>
                      <a:r>
                        <a:rPr lang="pt-PT" sz="1200" dirty="0">
                          <a:effectLst/>
                          <a:latin typeface="Arial" panose="020B0604020202020204" pitchFamily="34" charset="0"/>
                          <a:cs typeface="Arial" panose="020B0604020202020204" pitchFamily="34" charset="0"/>
                        </a:rPr>
                        <a:t>Responsáveis pela concretização</a:t>
                      </a:r>
                      <a:endParaRPr lang="pt-PT" sz="1200" dirty="0">
                        <a:effectLst/>
                        <a:latin typeface="Arial" panose="020B0604020202020204" pitchFamily="34" charset="0"/>
                        <a:ea typeface="Times New Roman"/>
                        <a:cs typeface="Arial" panose="020B0604020202020204" pitchFamily="34" charset="0"/>
                      </a:endParaRPr>
                    </a:p>
                  </a:txBody>
                  <a:tcPr marL="34066" marR="34066" marT="0" marB="0" anchor="ctr">
                    <a:solidFill>
                      <a:srgbClr val="2C93D2"/>
                    </a:solidFill>
                  </a:tcPr>
                </a:tc>
              </a:tr>
              <a:tr h="706525">
                <a:tc rowSpan="3">
                  <a:txBody>
                    <a:bodyPr/>
                    <a:lstStyle/>
                    <a:p>
                      <a:pPr>
                        <a:lnSpc>
                          <a:spcPct val="150000"/>
                        </a:lnSpc>
                        <a:spcAft>
                          <a:spcPts val="0"/>
                        </a:spcAft>
                      </a:pPr>
                      <a:r>
                        <a:rPr lang="pt-PT" sz="1200" dirty="0">
                          <a:effectLst/>
                          <a:latin typeface="Arial" panose="020B0604020202020204" pitchFamily="34" charset="0"/>
                          <a:cs typeface="Arial" panose="020B0604020202020204" pitchFamily="34" charset="0"/>
                        </a:rPr>
                        <a:t>Avaliação da qualidade das refeições fornecidas no refeitório.</a:t>
                      </a:r>
                      <a:endParaRPr lang="pt-PT" sz="1200" dirty="0">
                        <a:effectLst/>
                        <a:latin typeface="Arial" panose="020B0604020202020204" pitchFamily="34" charset="0"/>
                        <a:ea typeface="Times New Roman"/>
                        <a:cs typeface="Arial" panose="020B0604020202020204" pitchFamily="34" charset="0"/>
                      </a:endParaRPr>
                    </a:p>
                  </a:txBody>
                  <a:tcPr marL="34066" marR="34066" marT="0" marB="0" anchor="ctr">
                    <a:solidFill>
                      <a:srgbClr val="2C93D2"/>
                    </a:solidFill>
                  </a:tcPr>
                </a:tc>
                <a:tc>
                  <a:txBody>
                    <a:bodyPr/>
                    <a:lstStyle/>
                    <a:p>
                      <a:pPr>
                        <a:lnSpc>
                          <a:spcPct val="150000"/>
                        </a:lnSpc>
                        <a:spcAft>
                          <a:spcPts val="0"/>
                        </a:spcAft>
                      </a:pPr>
                      <a:r>
                        <a:rPr lang="pt-PT" sz="1200" dirty="0">
                          <a:effectLst/>
                          <a:latin typeface="Arial" panose="020B0604020202020204" pitchFamily="34" charset="0"/>
                          <a:cs typeface="Arial" panose="020B0604020202020204" pitchFamily="34" charset="0"/>
                        </a:rPr>
                        <a:t>Realização de reuniões periódicas com a empresa concessionária.</a:t>
                      </a:r>
                      <a:endParaRPr lang="pt-PT" sz="1200" dirty="0">
                        <a:effectLst/>
                        <a:latin typeface="Arial" panose="020B0604020202020204" pitchFamily="34" charset="0"/>
                        <a:ea typeface="Times New Roman"/>
                        <a:cs typeface="Arial" panose="020B0604020202020204" pitchFamily="34" charset="0"/>
                      </a:endParaRPr>
                    </a:p>
                  </a:txBody>
                  <a:tcPr marL="34066" marR="34066" marT="0" marB="0" anchor="b"/>
                </a:tc>
                <a:tc>
                  <a:txBody>
                    <a:bodyPr/>
                    <a:lstStyle/>
                    <a:p>
                      <a:pPr algn="ctr">
                        <a:lnSpc>
                          <a:spcPct val="150000"/>
                        </a:lnSpc>
                        <a:spcAft>
                          <a:spcPts val="0"/>
                        </a:spcAft>
                      </a:pPr>
                      <a:r>
                        <a:rPr lang="pt-PT" sz="1200">
                          <a:effectLst/>
                          <a:latin typeface="Arial" panose="020B0604020202020204" pitchFamily="34" charset="0"/>
                          <a:cs typeface="Arial" panose="020B0604020202020204" pitchFamily="34" charset="0"/>
                        </a:rPr>
                        <a:t>X</a:t>
                      </a:r>
                      <a:endParaRPr lang="pt-PT" sz="1200">
                        <a:effectLst/>
                        <a:latin typeface="Arial" panose="020B0604020202020204" pitchFamily="34" charset="0"/>
                        <a:ea typeface="Times New Roman"/>
                        <a:cs typeface="Arial" panose="020B0604020202020204" pitchFamily="34" charset="0"/>
                      </a:endParaRPr>
                    </a:p>
                  </a:txBody>
                  <a:tcPr marL="34066" marR="34066" marT="0" marB="0" anchor="ctr"/>
                </a:tc>
                <a:tc>
                  <a:txBody>
                    <a:bodyPr/>
                    <a:lstStyle/>
                    <a:p>
                      <a:pPr algn="ctr">
                        <a:lnSpc>
                          <a:spcPct val="150000"/>
                        </a:lnSpc>
                        <a:spcAft>
                          <a:spcPts val="0"/>
                        </a:spcAft>
                      </a:pPr>
                      <a:r>
                        <a:rPr lang="pt-PT" sz="1200" baseline="30000">
                          <a:effectLst/>
                          <a:latin typeface="Arial" panose="020B0604020202020204" pitchFamily="34" charset="0"/>
                          <a:cs typeface="Arial" panose="020B0604020202020204" pitchFamily="34" charset="0"/>
                        </a:rPr>
                        <a:t>a)</a:t>
                      </a:r>
                      <a:endParaRPr lang="pt-PT" sz="1200">
                        <a:effectLst/>
                        <a:latin typeface="Arial" panose="020B0604020202020204" pitchFamily="34" charset="0"/>
                        <a:ea typeface="Times New Roman"/>
                        <a:cs typeface="Arial" panose="020B0604020202020204" pitchFamily="34" charset="0"/>
                      </a:endParaRPr>
                    </a:p>
                  </a:txBody>
                  <a:tcPr marL="34066" marR="34066" marT="0" marB="0" anchor="ctr"/>
                </a:tc>
                <a:tc>
                  <a:txBody>
                    <a:bodyPr/>
                    <a:lstStyle/>
                    <a:p>
                      <a:pPr algn="ctr">
                        <a:lnSpc>
                          <a:spcPct val="150000"/>
                        </a:lnSpc>
                        <a:spcAft>
                          <a:spcPts val="0"/>
                        </a:spcAft>
                      </a:pPr>
                      <a:r>
                        <a:rPr lang="pt-PT" sz="1200">
                          <a:effectLst/>
                          <a:latin typeface="Arial" panose="020B0604020202020204" pitchFamily="34" charset="0"/>
                          <a:cs typeface="Arial" panose="020B0604020202020204" pitchFamily="34" charset="0"/>
                        </a:rPr>
                        <a:t>ASE</a:t>
                      </a:r>
                      <a:endParaRPr lang="pt-PT" sz="1200">
                        <a:effectLst/>
                        <a:latin typeface="Arial" panose="020B0604020202020204" pitchFamily="34" charset="0"/>
                        <a:ea typeface="Times New Roman"/>
                        <a:cs typeface="Arial" panose="020B0604020202020204" pitchFamily="34" charset="0"/>
                      </a:endParaRPr>
                    </a:p>
                  </a:txBody>
                  <a:tcPr marL="34066" marR="34066" marT="0" marB="0" anchor="ctr"/>
                </a:tc>
              </a:tr>
              <a:tr h="733635">
                <a:tc vMerge="1">
                  <a:txBody>
                    <a:bodyPr/>
                    <a:lstStyle/>
                    <a:p>
                      <a:endParaRPr lang="pt-PT"/>
                    </a:p>
                  </a:txBody>
                  <a:tcPr/>
                </a:tc>
                <a:tc>
                  <a:txBody>
                    <a:bodyPr/>
                    <a:lstStyle/>
                    <a:p>
                      <a:pPr>
                        <a:lnSpc>
                          <a:spcPct val="150000"/>
                        </a:lnSpc>
                        <a:spcAft>
                          <a:spcPts val="0"/>
                        </a:spcAft>
                      </a:pPr>
                      <a:r>
                        <a:rPr lang="pt-PT" sz="1200" dirty="0" smtClean="0">
                          <a:effectLst/>
                          <a:latin typeface="Arial" panose="020B0604020202020204" pitchFamily="34" charset="0"/>
                          <a:cs typeface="Arial" panose="020B0604020202020204" pitchFamily="34" charset="0"/>
                        </a:rPr>
                        <a:t>Monitorização</a:t>
                      </a:r>
                      <a:r>
                        <a:rPr lang="pt-PT" sz="1200" dirty="0">
                          <a:effectLst/>
                          <a:latin typeface="Arial" panose="020B0604020202020204" pitchFamily="34" charset="0"/>
                          <a:cs typeface="Arial" panose="020B0604020202020204" pitchFamily="34" charset="0"/>
                        </a:rPr>
                        <a:t>, pelo ASE, da qualidade dos serviços prestados na cantina.</a:t>
                      </a:r>
                      <a:endParaRPr lang="pt-PT" sz="1200" dirty="0">
                        <a:effectLst/>
                        <a:latin typeface="Arial" panose="020B0604020202020204" pitchFamily="34" charset="0"/>
                        <a:ea typeface="Times New Roman"/>
                        <a:cs typeface="Arial" panose="020B0604020202020204" pitchFamily="34" charset="0"/>
                      </a:endParaRPr>
                    </a:p>
                  </a:txBody>
                  <a:tcPr marL="34066" marR="34066" marT="0" marB="0"/>
                </a:tc>
                <a:tc>
                  <a:txBody>
                    <a:bodyPr/>
                    <a:lstStyle/>
                    <a:p>
                      <a:pPr algn="ctr">
                        <a:lnSpc>
                          <a:spcPct val="150000"/>
                        </a:lnSpc>
                        <a:spcAft>
                          <a:spcPts val="0"/>
                        </a:spcAft>
                      </a:pPr>
                      <a:r>
                        <a:rPr lang="pt-PT" sz="1200">
                          <a:effectLst/>
                          <a:latin typeface="Arial" panose="020B0604020202020204" pitchFamily="34" charset="0"/>
                          <a:cs typeface="Arial" panose="020B0604020202020204" pitchFamily="34" charset="0"/>
                        </a:rPr>
                        <a:t>X</a:t>
                      </a:r>
                      <a:endParaRPr lang="pt-PT" sz="1200">
                        <a:effectLst/>
                        <a:latin typeface="Arial" panose="020B0604020202020204" pitchFamily="34" charset="0"/>
                        <a:ea typeface="Times New Roman"/>
                        <a:cs typeface="Arial" panose="020B0604020202020204" pitchFamily="34" charset="0"/>
                      </a:endParaRPr>
                    </a:p>
                  </a:txBody>
                  <a:tcPr marL="34066" marR="34066" marT="0" marB="0" anchor="ctr"/>
                </a:tc>
                <a:tc>
                  <a:txBody>
                    <a:bodyPr/>
                    <a:lstStyle/>
                    <a:p>
                      <a:pPr algn="ctr">
                        <a:spcAft>
                          <a:spcPts val="0"/>
                        </a:spcAft>
                      </a:pPr>
                      <a:r>
                        <a:rPr lang="pt-PT" sz="1200" baseline="30000">
                          <a:effectLst/>
                          <a:latin typeface="Arial" panose="020B0604020202020204" pitchFamily="34" charset="0"/>
                          <a:cs typeface="Arial" panose="020B0604020202020204" pitchFamily="34" charset="0"/>
                        </a:rPr>
                        <a:t>a)</a:t>
                      </a:r>
                      <a:endParaRPr lang="pt-PT" sz="1200">
                        <a:effectLst/>
                        <a:latin typeface="Arial" panose="020B0604020202020204" pitchFamily="34" charset="0"/>
                        <a:ea typeface="Times New Roman"/>
                        <a:cs typeface="Arial" panose="020B0604020202020204" pitchFamily="34" charset="0"/>
                      </a:endParaRPr>
                    </a:p>
                  </a:txBody>
                  <a:tcPr marL="34066" marR="34066" marT="0" marB="0" anchor="ctr"/>
                </a:tc>
                <a:tc>
                  <a:txBody>
                    <a:bodyPr/>
                    <a:lstStyle/>
                    <a:p>
                      <a:pPr algn="ctr">
                        <a:lnSpc>
                          <a:spcPct val="150000"/>
                        </a:lnSpc>
                        <a:spcAft>
                          <a:spcPts val="0"/>
                        </a:spcAft>
                      </a:pPr>
                      <a:r>
                        <a:rPr lang="pt-PT" sz="1200">
                          <a:effectLst/>
                          <a:latin typeface="Arial" panose="020B0604020202020204" pitchFamily="34" charset="0"/>
                          <a:cs typeface="Arial" panose="020B0604020202020204" pitchFamily="34" charset="0"/>
                        </a:rPr>
                        <a:t>ASE</a:t>
                      </a:r>
                      <a:endParaRPr lang="pt-PT" sz="1200">
                        <a:effectLst/>
                        <a:latin typeface="Arial" panose="020B0604020202020204" pitchFamily="34" charset="0"/>
                        <a:ea typeface="Times New Roman"/>
                        <a:cs typeface="Arial" panose="020B0604020202020204" pitchFamily="34" charset="0"/>
                      </a:endParaRPr>
                    </a:p>
                  </a:txBody>
                  <a:tcPr marL="34066" marR="34066" marT="0" marB="0" anchor="ctr"/>
                </a:tc>
              </a:tr>
              <a:tr h="906756">
                <a:tc vMerge="1">
                  <a:txBody>
                    <a:bodyPr/>
                    <a:lstStyle/>
                    <a:p>
                      <a:endParaRPr lang="pt-PT"/>
                    </a:p>
                  </a:txBody>
                  <a:tcPr/>
                </a:tc>
                <a:tc>
                  <a:txBody>
                    <a:bodyPr/>
                    <a:lstStyle/>
                    <a:p>
                      <a:pPr>
                        <a:lnSpc>
                          <a:spcPct val="150000"/>
                        </a:lnSpc>
                        <a:spcAft>
                          <a:spcPts val="0"/>
                        </a:spcAft>
                      </a:pPr>
                      <a:r>
                        <a:rPr lang="pt-PT" sz="1200" dirty="0" smtClean="0">
                          <a:effectLst/>
                          <a:latin typeface="Arial" panose="020B0604020202020204" pitchFamily="34" charset="0"/>
                          <a:cs typeface="Arial" panose="020B0604020202020204" pitchFamily="34" charset="0"/>
                        </a:rPr>
                        <a:t>Aplicação</a:t>
                      </a:r>
                      <a:r>
                        <a:rPr lang="pt-PT" sz="1200" dirty="0">
                          <a:effectLst/>
                          <a:latin typeface="Arial" panose="020B0604020202020204" pitchFamily="34" charset="0"/>
                          <a:cs typeface="Arial" panose="020B0604020202020204" pitchFamily="34" charset="0"/>
                        </a:rPr>
                        <a:t>, pelo DT, de um questionário de satisfação aos utilizadores do refeitório.</a:t>
                      </a:r>
                      <a:endParaRPr lang="pt-PT" sz="1200" dirty="0">
                        <a:effectLst/>
                        <a:latin typeface="Arial" panose="020B0604020202020204" pitchFamily="34" charset="0"/>
                        <a:ea typeface="Times New Roman"/>
                        <a:cs typeface="Arial" panose="020B0604020202020204" pitchFamily="34" charset="0"/>
                      </a:endParaRPr>
                    </a:p>
                  </a:txBody>
                  <a:tcPr marL="34066" marR="34066" marT="0" marB="0"/>
                </a:tc>
                <a:tc>
                  <a:txBody>
                    <a:bodyPr/>
                    <a:lstStyle/>
                    <a:p>
                      <a:pPr algn="ctr">
                        <a:lnSpc>
                          <a:spcPct val="150000"/>
                        </a:lnSpc>
                        <a:spcAft>
                          <a:spcPts val="0"/>
                        </a:spcAft>
                      </a:pPr>
                      <a:r>
                        <a:rPr lang="pt-PT" sz="1200">
                          <a:effectLst/>
                          <a:latin typeface="Arial" panose="020B0604020202020204" pitchFamily="34" charset="0"/>
                          <a:cs typeface="Arial" panose="020B0604020202020204" pitchFamily="34" charset="0"/>
                        </a:rPr>
                        <a:t>X</a:t>
                      </a:r>
                      <a:endParaRPr lang="pt-PT" sz="1200">
                        <a:effectLst/>
                        <a:latin typeface="Arial" panose="020B0604020202020204" pitchFamily="34" charset="0"/>
                        <a:ea typeface="Times New Roman"/>
                        <a:cs typeface="Arial" panose="020B0604020202020204" pitchFamily="34" charset="0"/>
                      </a:endParaRPr>
                    </a:p>
                  </a:txBody>
                  <a:tcPr marL="34066" marR="34066" marT="0" marB="0" anchor="ctr"/>
                </a:tc>
                <a:tc>
                  <a:txBody>
                    <a:bodyPr/>
                    <a:lstStyle/>
                    <a:p>
                      <a:pPr algn="ctr">
                        <a:spcAft>
                          <a:spcPts val="0"/>
                        </a:spcAft>
                      </a:pPr>
                      <a:r>
                        <a:rPr lang="pt-PT" sz="1200" baseline="30000">
                          <a:effectLst/>
                          <a:latin typeface="Arial" panose="020B0604020202020204" pitchFamily="34" charset="0"/>
                          <a:cs typeface="Arial" panose="020B0604020202020204" pitchFamily="34" charset="0"/>
                        </a:rPr>
                        <a:t>a)</a:t>
                      </a:r>
                      <a:endParaRPr lang="pt-PT" sz="1200">
                        <a:effectLst/>
                        <a:latin typeface="Arial" panose="020B0604020202020204" pitchFamily="34" charset="0"/>
                        <a:ea typeface="Times New Roman"/>
                        <a:cs typeface="Arial" panose="020B0604020202020204" pitchFamily="34" charset="0"/>
                      </a:endParaRPr>
                    </a:p>
                  </a:txBody>
                  <a:tcPr marL="34066" marR="34066" marT="0" marB="0" anchor="ctr"/>
                </a:tc>
                <a:tc>
                  <a:txBody>
                    <a:bodyPr/>
                    <a:lstStyle/>
                    <a:p>
                      <a:pPr algn="ctr">
                        <a:lnSpc>
                          <a:spcPct val="150000"/>
                        </a:lnSpc>
                        <a:spcAft>
                          <a:spcPts val="0"/>
                        </a:spcAft>
                      </a:pPr>
                      <a:r>
                        <a:rPr lang="pt-PT" sz="1200" dirty="0">
                          <a:effectLst/>
                          <a:latin typeface="Arial" panose="020B0604020202020204" pitchFamily="34" charset="0"/>
                          <a:cs typeface="Arial" panose="020B0604020202020204" pitchFamily="34" charset="0"/>
                        </a:rPr>
                        <a:t>EAA </a:t>
                      </a:r>
                      <a:r>
                        <a:rPr lang="pt-PT" sz="1200" dirty="0" smtClean="0">
                          <a:effectLst/>
                          <a:latin typeface="Arial" panose="020B0604020202020204" pitchFamily="34" charset="0"/>
                          <a:cs typeface="Arial" panose="020B0604020202020204" pitchFamily="34" charset="0"/>
                        </a:rPr>
                        <a:t>e DT</a:t>
                      </a:r>
                      <a:endParaRPr lang="pt-PT" sz="1200" dirty="0">
                        <a:effectLst/>
                        <a:latin typeface="Arial" panose="020B0604020202020204" pitchFamily="34" charset="0"/>
                        <a:ea typeface="Times New Roman"/>
                        <a:cs typeface="Arial" panose="020B0604020202020204" pitchFamily="34" charset="0"/>
                      </a:endParaRPr>
                    </a:p>
                  </a:txBody>
                  <a:tcPr marL="34066" marR="34066" marT="0" marB="0" anchor="ctr"/>
                </a:tc>
              </a:tr>
              <a:tr h="2148866">
                <a:tc gridSpan="5">
                  <a:txBody>
                    <a:bodyPr/>
                    <a:lstStyle/>
                    <a:p>
                      <a:pPr>
                        <a:spcAft>
                          <a:spcPts val="0"/>
                        </a:spcAft>
                      </a:pPr>
                      <a:endParaRPr lang="pt-PT" sz="1200" dirty="0">
                        <a:effectLst/>
                        <a:latin typeface="Arial" panose="020B0604020202020204" pitchFamily="34" charset="0"/>
                        <a:cs typeface="Arial" panose="020B0604020202020204" pitchFamily="34" charset="0"/>
                      </a:endParaRPr>
                    </a:p>
                    <a:p>
                      <a:pPr algn="just">
                        <a:lnSpc>
                          <a:spcPct val="150000"/>
                        </a:lnSpc>
                        <a:spcAft>
                          <a:spcPts val="0"/>
                        </a:spcAft>
                      </a:pPr>
                      <a:r>
                        <a:rPr lang="pt-PT" sz="1200" dirty="0">
                          <a:effectLst/>
                          <a:latin typeface="Arial" panose="020B0604020202020204" pitchFamily="34" charset="0"/>
                          <a:cs typeface="Arial" panose="020B0604020202020204" pitchFamily="34" charset="0"/>
                        </a:rPr>
                        <a:t>A realização de reuniões periódicas com a empresa concessionária aumentou por sugestão da avaliação já realizada e aumentou a monitorização da qualidade dos serviços prestados na cantina.</a:t>
                      </a:r>
                    </a:p>
                    <a:p>
                      <a:pPr marL="342900" lvl="0" indent="-342900" algn="just">
                        <a:lnSpc>
                          <a:spcPct val="150000"/>
                        </a:lnSpc>
                        <a:spcAft>
                          <a:spcPts val="0"/>
                        </a:spcAft>
                        <a:buFont typeface="+mj-lt"/>
                        <a:buAutoNum type="alphaLcParenR"/>
                      </a:pPr>
                      <a:r>
                        <a:rPr lang="pt-PT" sz="1200" dirty="0">
                          <a:effectLst/>
                          <a:latin typeface="Arial" panose="020B0604020202020204" pitchFamily="34" charset="0"/>
                          <a:cs typeface="Arial" panose="020B0604020202020204" pitchFamily="34" charset="0"/>
                        </a:rPr>
                        <a:t>Os resultados obtidos apontam no sentido de se manter esta ação de melhoria pois foram identificadas algumas práticas menos conformes com o acordado com a empresa fornecedora das refeições e alguns dos utentes continuam a indicar alguns defeitos na confeção final das ementas.</a:t>
                      </a:r>
                      <a:endParaRPr lang="pt-PT" sz="1200" dirty="0">
                        <a:effectLst/>
                        <a:latin typeface="Arial" panose="020B0604020202020204" pitchFamily="34" charset="0"/>
                        <a:ea typeface="Times New Roman"/>
                        <a:cs typeface="Arial" panose="020B0604020202020204" pitchFamily="34" charset="0"/>
                      </a:endParaRPr>
                    </a:p>
                  </a:txBody>
                  <a:tcPr marL="34066" marR="34066" marT="0" marB="0" anchor="ctr">
                    <a:solidFill>
                      <a:srgbClr val="2C93D2"/>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r>
            </a:tbl>
          </a:graphicData>
        </a:graphic>
      </p:graphicFrame>
      <p:sp>
        <p:nvSpPr>
          <p:cNvPr id="8" name="Rectângulo 7"/>
          <p:cNvSpPr/>
          <p:nvPr/>
        </p:nvSpPr>
        <p:spPr>
          <a:xfrm>
            <a:off x="2759015" y="298208"/>
            <a:ext cx="6022734"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Implementação dos planos de melhoria</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5284523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p:cNvSpPr txBox="1"/>
          <p:nvPr/>
        </p:nvSpPr>
        <p:spPr>
          <a:xfrm>
            <a:off x="1979779" y="2760758"/>
            <a:ext cx="6033147" cy="2239844"/>
          </a:xfrm>
          <a:prstGeom prst="rect">
            <a:avLst/>
          </a:prstGeom>
          <a:solidFill>
            <a:schemeClr val="tx2">
              <a:lumMod val="20000"/>
              <a:lumOff val="80000"/>
            </a:schemeClr>
          </a:solidFill>
          <a:ln>
            <a:solidFill>
              <a:srgbClr val="0070C0"/>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pPr>
              <a:lnSpc>
                <a:spcPct val="150000"/>
              </a:lnSpc>
            </a:pPr>
            <a:r>
              <a:rPr lang="pt-PT" sz="2400" dirty="0" smtClean="0">
                <a:latin typeface="Arial" panose="020B0604020202020204" pitchFamily="34" charset="0"/>
                <a:cs typeface="Arial" panose="020B0604020202020204" pitchFamily="34" charset="0"/>
              </a:rPr>
              <a:t>A equipa avaliou </a:t>
            </a:r>
            <a:r>
              <a:rPr lang="pt-PT" sz="2400" dirty="0">
                <a:latin typeface="Arial" panose="020B0604020202020204" pitchFamily="34" charset="0"/>
                <a:cs typeface="Arial" panose="020B0604020202020204" pitchFamily="34" charset="0"/>
              </a:rPr>
              <a:t>o nível de concretização das Ações de Melhoria através dos mecanismos previstos em cada ação de melhoria. </a:t>
            </a:r>
            <a:endParaRPr lang="pt-PT" sz="2400" dirty="0" smtClean="0">
              <a:latin typeface="Arial" panose="020B0604020202020204" pitchFamily="34" charset="0"/>
              <a:cs typeface="Arial" panose="020B0604020202020204" pitchFamily="34" charset="0"/>
            </a:endParaRPr>
          </a:p>
        </p:txBody>
      </p:sp>
      <p:grpSp>
        <p:nvGrpSpPr>
          <p:cNvPr id="7" name="Grupo 6"/>
          <p:cNvGrpSpPr/>
          <p:nvPr/>
        </p:nvGrpSpPr>
        <p:grpSpPr>
          <a:xfrm>
            <a:off x="0" y="4898259"/>
            <a:ext cx="1959741" cy="1959741"/>
            <a:chOff x="2109798" y="2308241"/>
            <a:chExt cx="1959741" cy="1959741"/>
          </a:xfrm>
        </p:grpSpPr>
        <p:sp>
          <p:nvSpPr>
            <p:cNvPr id="9" name="Circular 8"/>
            <p:cNvSpPr/>
            <p:nvPr/>
          </p:nvSpPr>
          <p:spPr>
            <a:xfrm rot="16200000">
              <a:off x="2109798" y="2308241"/>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Circular 4"/>
            <p:cNvSpPr/>
            <p:nvPr/>
          </p:nvSpPr>
          <p:spPr>
            <a:xfrm rot="21600000">
              <a:off x="2683793" y="2308241"/>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Melhorar</a:t>
              </a:r>
              <a:endParaRPr lang="pt-PT" sz="2000" b="1" kern="1200" dirty="0">
                <a:latin typeface="Arial" panose="020B0604020202020204" pitchFamily="34" charset="0"/>
                <a:cs typeface="Arial" panose="020B0604020202020204" pitchFamily="34" charset="0"/>
              </a:endParaRPr>
            </a:p>
          </p:txBody>
        </p:sp>
      </p:grpSp>
      <p:sp>
        <p:nvSpPr>
          <p:cNvPr id="6" name="Rectângulo 5"/>
          <p:cNvSpPr/>
          <p:nvPr/>
        </p:nvSpPr>
        <p:spPr>
          <a:xfrm>
            <a:off x="2759015" y="298208"/>
            <a:ext cx="6022734"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Implementação dos planos de melhoria</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5009616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Marcador de Posição de Conteúdo 3"/>
          <p:cNvGraphicFramePr>
            <a:graphicFrameLocks noGrp="1"/>
          </p:cNvGraphicFramePr>
          <p:nvPr>
            <p:ph idx="1"/>
            <p:extLst>
              <p:ext uri="{D42A27DB-BD31-4B8C-83A1-F6EECF244321}">
                <p14:modId xmlns:p14="http://schemas.microsoft.com/office/powerpoint/2010/main" xmlns="" val="964681397"/>
              </p:ext>
            </p:extLst>
          </p:nvPr>
        </p:nvGraphicFramePr>
        <p:xfrm>
          <a:off x="457200" y="1124745"/>
          <a:ext cx="8229600" cy="50405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404571925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p:cNvSpPr txBox="1"/>
          <p:nvPr/>
        </p:nvSpPr>
        <p:spPr>
          <a:xfrm>
            <a:off x="1923229" y="688250"/>
            <a:ext cx="6984776" cy="5632311"/>
          </a:xfrm>
          <a:prstGeom prst="rect">
            <a:avLst/>
          </a:prstGeom>
          <a:solidFill>
            <a:schemeClr val="tx2">
              <a:lumMod val="20000"/>
              <a:lumOff val="80000"/>
            </a:schemeClr>
          </a:solidFill>
          <a:ln>
            <a:solidFill>
              <a:srgbClr val="0070C0"/>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pPr lvl="0">
              <a:lnSpc>
                <a:spcPct val="150000"/>
              </a:lnSpc>
            </a:pPr>
            <a:r>
              <a:rPr lang="pt-PT" sz="2400" dirty="0" smtClean="0">
                <a:latin typeface="Arial" panose="020B0604020202020204" pitchFamily="34" charset="0"/>
                <a:cs typeface="Arial" panose="020B0604020202020204" pitchFamily="34" charset="0"/>
              </a:rPr>
              <a:t>O trabalho desenvolvido foi divulgado:</a:t>
            </a:r>
          </a:p>
          <a:p>
            <a:pPr lvl="0">
              <a:lnSpc>
                <a:spcPct val="150000"/>
              </a:lnSpc>
            </a:pPr>
            <a:r>
              <a:rPr lang="pt-PT" sz="2300" dirty="0" smtClean="0">
                <a:latin typeface="Arial" panose="020B0604020202020204" pitchFamily="34" charset="0"/>
                <a:cs typeface="Arial" panose="020B0604020202020204" pitchFamily="34" charset="0"/>
              </a:rPr>
              <a:t>Nas </a:t>
            </a:r>
            <a:r>
              <a:rPr lang="pt-PT" sz="2300" dirty="0">
                <a:latin typeface="Arial" panose="020B0604020202020204" pitchFamily="34" charset="0"/>
                <a:cs typeface="Arial" panose="020B0604020202020204" pitchFamily="34" charset="0"/>
              </a:rPr>
              <a:t>reuniões da equipa de </a:t>
            </a:r>
            <a:r>
              <a:rPr lang="pt-PT" sz="2300" dirty="0" smtClean="0">
                <a:latin typeface="Arial" panose="020B0604020202020204" pitchFamily="34" charset="0"/>
                <a:cs typeface="Arial" panose="020B0604020202020204" pitchFamily="34" charset="0"/>
              </a:rPr>
              <a:t>AA e à direção;</a:t>
            </a:r>
          </a:p>
          <a:p>
            <a:pPr lvl="0">
              <a:lnSpc>
                <a:spcPct val="150000"/>
              </a:lnSpc>
            </a:pPr>
            <a:r>
              <a:rPr lang="pt-PT" sz="2300" dirty="0" smtClean="0">
                <a:latin typeface="Arial" panose="020B0604020202020204" pitchFamily="34" charset="0"/>
                <a:cs typeface="Arial" panose="020B0604020202020204" pitchFamily="34" charset="0"/>
              </a:rPr>
              <a:t>Em reuniões gerais de colaboradores;</a:t>
            </a:r>
            <a:endParaRPr lang="pt-PT" sz="2300" dirty="0">
              <a:latin typeface="Arial" panose="020B0604020202020204" pitchFamily="34" charset="0"/>
              <a:cs typeface="Arial" panose="020B0604020202020204" pitchFamily="34" charset="0"/>
            </a:endParaRPr>
          </a:p>
          <a:p>
            <a:pPr lvl="0">
              <a:lnSpc>
                <a:spcPct val="150000"/>
              </a:lnSpc>
            </a:pPr>
            <a:r>
              <a:rPr lang="pt-PT" sz="2300" dirty="0" smtClean="0">
                <a:latin typeface="Arial" panose="020B0604020202020204" pitchFamily="34" charset="0"/>
                <a:cs typeface="Arial" panose="020B0604020202020204" pitchFamily="34" charset="0"/>
              </a:rPr>
              <a:t>Nas </a:t>
            </a:r>
            <a:r>
              <a:rPr lang="pt-PT" sz="2300" dirty="0">
                <a:latin typeface="Arial" panose="020B0604020202020204" pitchFamily="34" charset="0"/>
                <a:cs typeface="Arial" panose="020B0604020202020204" pitchFamily="34" charset="0"/>
              </a:rPr>
              <a:t>reuniões de Conselho Pedagógico, de departamento e de </a:t>
            </a:r>
            <a:r>
              <a:rPr lang="pt-PT" sz="2300" dirty="0" smtClean="0">
                <a:latin typeface="Arial" panose="020B0604020202020204" pitchFamily="34" charset="0"/>
                <a:cs typeface="Arial" panose="020B0604020202020204" pitchFamily="34" charset="0"/>
              </a:rPr>
              <a:t>grupo;</a:t>
            </a:r>
            <a:endParaRPr lang="pt-PT" sz="2300" dirty="0">
              <a:latin typeface="Arial" panose="020B0604020202020204" pitchFamily="34" charset="0"/>
              <a:cs typeface="Arial" panose="020B0604020202020204" pitchFamily="34" charset="0"/>
            </a:endParaRPr>
          </a:p>
          <a:p>
            <a:pPr lvl="0">
              <a:lnSpc>
                <a:spcPct val="150000"/>
              </a:lnSpc>
            </a:pPr>
            <a:r>
              <a:rPr lang="pt-PT" sz="2300" dirty="0">
                <a:latin typeface="Arial" panose="020B0604020202020204" pitchFamily="34" charset="0"/>
                <a:cs typeface="Arial" panose="020B0604020202020204" pitchFamily="34" charset="0"/>
              </a:rPr>
              <a:t>No blogue da </a:t>
            </a:r>
            <a:r>
              <a:rPr lang="pt-PT" sz="2300" dirty="0" smtClean="0">
                <a:latin typeface="Arial" panose="020B0604020202020204" pitchFamily="34" charset="0"/>
                <a:cs typeface="Arial" panose="020B0604020202020204" pitchFamily="34" charset="0"/>
              </a:rPr>
              <a:t>BECA e</a:t>
            </a:r>
            <a:r>
              <a:rPr lang="pt-PT" sz="2300" dirty="0">
                <a:latin typeface="Arial" panose="020B0604020202020204" pitchFamily="34" charset="0"/>
                <a:cs typeface="Arial" panose="020B0604020202020204" pitchFamily="34" charset="0"/>
              </a:rPr>
              <a:t> </a:t>
            </a:r>
            <a:r>
              <a:rPr lang="pt-PT" sz="2300" dirty="0" smtClean="0">
                <a:latin typeface="Arial" panose="020B0604020202020204" pitchFamily="34" charset="0"/>
                <a:cs typeface="Arial" panose="020B0604020202020204" pitchFamily="34" charset="0"/>
              </a:rPr>
              <a:t>no </a:t>
            </a:r>
            <a:r>
              <a:rPr lang="pt-PT" sz="2300" dirty="0">
                <a:latin typeface="Arial" panose="020B0604020202020204" pitchFamily="34" charset="0"/>
                <a:cs typeface="Arial" panose="020B0604020202020204" pitchFamily="34" charset="0"/>
              </a:rPr>
              <a:t>jornal escolar “Olho Vivo</a:t>
            </a:r>
            <a:r>
              <a:rPr lang="pt-PT" sz="2300" dirty="0" smtClean="0">
                <a:latin typeface="Arial" panose="020B0604020202020204" pitchFamily="34" charset="0"/>
                <a:cs typeface="Arial" panose="020B0604020202020204" pitchFamily="34" charset="0"/>
              </a:rPr>
              <a:t>”;</a:t>
            </a:r>
            <a:endParaRPr lang="pt-PT" sz="2300" dirty="0">
              <a:latin typeface="Arial" panose="020B0604020202020204" pitchFamily="34" charset="0"/>
              <a:cs typeface="Arial" panose="020B0604020202020204" pitchFamily="34" charset="0"/>
            </a:endParaRPr>
          </a:p>
          <a:p>
            <a:pPr lvl="0">
              <a:lnSpc>
                <a:spcPct val="150000"/>
              </a:lnSpc>
            </a:pPr>
            <a:r>
              <a:rPr lang="pt-PT" sz="2300" dirty="0">
                <a:latin typeface="Arial" panose="020B0604020202020204" pitchFamily="34" charset="0"/>
                <a:cs typeface="Arial" panose="020B0604020202020204" pitchFamily="34" charset="0"/>
              </a:rPr>
              <a:t>No programa de rádio “Dias de Escola</a:t>
            </a:r>
            <a:r>
              <a:rPr lang="pt-PT" sz="2300" dirty="0" smtClean="0">
                <a:latin typeface="Arial" panose="020B0604020202020204" pitchFamily="34" charset="0"/>
                <a:cs typeface="Arial" panose="020B0604020202020204" pitchFamily="34" charset="0"/>
              </a:rPr>
              <a:t>”;</a:t>
            </a:r>
            <a:endParaRPr lang="pt-PT" sz="2300" dirty="0">
              <a:latin typeface="Arial" panose="020B0604020202020204" pitchFamily="34" charset="0"/>
              <a:cs typeface="Arial" panose="020B0604020202020204" pitchFamily="34" charset="0"/>
            </a:endParaRPr>
          </a:p>
          <a:p>
            <a:pPr lvl="0">
              <a:lnSpc>
                <a:spcPct val="150000"/>
              </a:lnSpc>
            </a:pPr>
            <a:r>
              <a:rPr lang="pt-PT" sz="2300" dirty="0" smtClean="0">
                <a:latin typeface="Arial" panose="020B0604020202020204" pitchFamily="34" charset="0"/>
                <a:cs typeface="Arial" panose="020B0604020202020204" pitchFamily="34" charset="0"/>
              </a:rPr>
              <a:t>Nas Mostras </a:t>
            </a:r>
            <a:r>
              <a:rPr lang="pt-PT" sz="2300" dirty="0">
                <a:latin typeface="Arial" panose="020B0604020202020204" pitchFamily="34" charset="0"/>
                <a:cs typeface="Arial" panose="020B0604020202020204" pitchFamily="34" charset="0"/>
              </a:rPr>
              <a:t>de </a:t>
            </a:r>
            <a:r>
              <a:rPr lang="pt-PT" sz="2300" dirty="0" smtClean="0">
                <a:latin typeface="Arial" panose="020B0604020202020204" pitchFamily="34" charset="0"/>
                <a:cs typeface="Arial" panose="020B0604020202020204" pitchFamily="34" charset="0"/>
              </a:rPr>
              <a:t>Ciência e Encontros de projetos;</a:t>
            </a:r>
            <a:endParaRPr lang="pt-PT" sz="2300" dirty="0">
              <a:latin typeface="Arial" panose="020B0604020202020204" pitchFamily="34" charset="0"/>
              <a:cs typeface="Arial" panose="020B0604020202020204" pitchFamily="34" charset="0"/>
            </a:endParaRPr>
          </a:p>
          <a:p>
            <a:pPr lvl="0">
              <a:lnSpc>
                <a:spcPct val="150000"/>
              </a:lnSpc>
            </a:pPr>
            <a:r>
              <a:rPr lang="pt-PT" sz="2300" dirty="0">
                <a:latin typeface="Arial" panose="020B0604020202020204" pitchFamily="34" charset="0"/>
                <a:cs typeface="Arial" panose="020B0604020202020204" pitchFamily="34" charset="0"/>
              </a:rPr>
              <a:t>Na página Web da </a:t>
            </a:r>
            <a:r>
              <a:rPr lang="pt-PT" sz="2300" dirty="0" smtClean="0">
                <a:latin typeface="Arial" panose="020B0604020202020204" pitchFamily="34" charset="0"/>
                <a:cs typeface="Arial" panose="020B0604020202020204" pitchFamily="34" charset="0"/>
              </a:rPr>
              <a:t>Escola</a:t>
            </a:r>
            <a:r>
              <a:rPr lang="pt-PT" sz="2300" dirty="0">
                <a:latin typeface="Arial" panose="020B0604020202020204" pitchFamily="34" charset="0"/>
                <a:cs typeface="Arial" panose="020B0604020202020204" pitchFamily="34" charset="0"/>
              </a:rPr>
              <a:t>;</a:t>
            </a:r>
            <a:endParaRPr lang="pt-PT" sz="2300" dirty="0" smtClean="0">
              <a:latin typeface="Arial" panose="020B0604020202020204" pitchFamily="34" charset="0"/>
              <a:cs typeface="Arial" panose="020B0604020202020204" pitchFamily="34" charset="0"/>
            </a:endParaRPr>
          </a:p>
          <a:p>
            <a:pPr lvl="0">
              <a:lnSpc>
                <a:spcPct val="150000"/>
              </a:lnSpc>
            </a:pPr>
            <a:r>
              <a:rPr lang="pt-PT" sz="2300" dirty="0" smtClean="0">
                <a:latin typeface="Arial" panose="020B0604020202020204" pitchFamily="34" charset="0"/>
                <a:cs typeface="Arial" panose="020B0604020202020204" pitchFamily="34" charset="0"/>
              </a:rPr>
              <a:t>Em conferência de imprensa, à comunidade.</a:t>
            </a:r>
            <a:endParaRPr lang="pt-PT" sz="2300" dirty="0">
              <a:latin typeface="Arial" panose="020B0604020202020204" pitchFamily="34" charset="0"/>
              <a:cs typeface="Arial" panose="020B0604020202020204" pitchFamily="34" charset="0"/>
            </a:endParaRPr>
          </a:p>
        </p:txBody>
      </p:sp>
      <p:sp>
        <p:nvSpPr>
          <p:cNvPr id="6" name="Rectângulo 5"/>
          <p:cNvSpPr/>
          <p:nvPr/>
        </p:nvSpPr>
        <p:spPr>
          <a:xfrm>
            <a:off x="6077210" y="67375"/>
            <a:ext cx="2101017"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Divulgação</a:t>
            </a:r>
            <a:endParaRPr lang="pt-PT" sz="2400" dirty="0">
              <a:solidFill>
                <a:schemeClr val="tx1"/>
              </a:solidFill>
              <a:latin typeface="Arial" panose="020B0604020202020204" pitchFamily="34" charset="0"/>
              <a:cs typeface="Arial" panose="020B0604020202020204" pitchFamily="34" charset="0"/>
            </a:endParaRPr>
          </a:p>
        </p:txBody>
      </p:sp>
      <p:grpSp>
        <p:nvGrpSpPr>
          <p:cNvPr id="7" name="Grupo 6"/>
          <p:cNvGrpSpPr/>
          <p:nvPr/>
        </p:nvGrpSpPr>
        <p:grpSpPr>
          <a:xfrm>
            <a:off x="-36512" y="4915415"/>
            <a:ext cx="1959741" cy="1959741"/>
            <a:chOff x="2109798" y="2308241"/>
            <a:chExt cx="1959741" cy="1959741"/>
          </a:xfrm>
        </p:grpSpPr>
        <p:sp>
          <p:nvSpPr>
            <p:cNvPr id="9" name="Circular 8"/>
            <p:cNvSpPr/>
            <p:nvPr/>
          </p:nvSpPr>
          <p:spPr>
            <a:xfrm rot="16200000">
              <a:off x="2109798" y="2308241"/>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Circular 4"/>
            <p:cNvSpPr/>
            <p:nvPr/>
          </p:nvSpPr>
          <p:spPr>
            <a:xfrm rot="21600000">
              <a:off x="2683793" y="2308241"/>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Melhorar</a:t>
              </a:r>
              <a:endParaRPr lang="pt-PT" sz="2000" b="1" kern="12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xmlns="" val="400612126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p:cNvSpPr txBox="1"/>
          <p:nvPr/>
        </p:nvSpPr>
        <p:spPr>
          <a:xfrm>
            <a:off x="1943686" y="1082352"/>
            <a:ext cx="6852169" cy="5632311"/>
          </a:xfrm>
          <a:prstGeom prst="rect">
            <a:avLst/>
          </a:prstGeom>
          <a:solidFill>
            <a:schemeClr val="tx2">
              <a:lumMod val="20000"/>
              <a:lumOff val="80000"/>
            </a:schemeClr>
          </a:solidFill>
        </p:spPr>
        <p:style>
          <a:lnRef idx="2">
            <a:schemeClr val="accent5"/>
          </a:lnRef>
          <a:fillRef idx="1">
            <a:schemeClr val="lt1"/>
          </a:fillRef>
          <a:effectRef idx="0">
            <a:schemeClr val="accent5"/>
          </a:effectRef>
          <a:fontRef idx="minor">
            <a:schemeClr val="dk1"/>
          </a:fontRef>
        </p:style>
        <p:txBody>
          <a:bodyPr wrap="square" rtlCol="0">
            <a:spAutoFit/>
          </a:bodyPr>
          <a:lstStyle/>
          <a:p>
            <a:pPr lvl="0">
              <a:lnSpc>
                <a:spcPct val="150000"/>
              </a:lnSpc>
            </a:pPr>
            <a:r>
              <a:rPr lang="pt-PT" sz="2400" dirty="0" smtClean="0">
                <a:solidFill>
                  <a:schemeClr val="tx1"/>
                </a:solidFill>
                <a:latin typeface="Arial" panose="020B0604020202020204" pitchFamily="34" charset="0"/>
                <a:cs typeface="Arial" panose="020B0604020202020204" pitchFamily="34" charset="0"/>
              </a:rPr>
              <a:t>O </a:t>
            </a:r>
            <a:r>
              <a:rPr lang="pt-PT" sz="2400" dirty="0">
                <a:solidFill>
                  <a:schemeClr val="tx1"/>
                </a:solidFill>
                <a:latin typeface="Arial" panose="020B0604020202020204" pitchFamily="34" charset="0"/>
                <a:cs typeface="Arial" panose="020B0604020202020204" pitchFamily="34" charset="0"/>
              </a:rPr>
              <a:t>empenho </a:t>
            </a:r>
            <a:r>
              <a:rPr lang="pt-PT" sz="2400" dirty="0" smtClean="0">
                <a:solidFill>
                  <a:schemeClr val="tx1"/>
                </a:solidFill>
                <a:latin typeface="Arial" panose="020B0604020202020204" pitchFamily="34" charset="0"/>
                <a:cs typeface="Arial" panose="020B0604020202020204" pitchFamily="34" charset="0"/>
              </a:rPr>
              <a:t>da direção;</a:t>
            </a:r>
            <a:endParaRPr lang="pt-PT" sz="2400" dirty="0">
              <a:solidFill>
                <a:schemeClr val="tx1"/>
              </a:solidFill>
              <a:latin typeface="Arial" panose="020B0604020202020204" pitchFamily="34" charset="0"/>
              <a:cs typeface="Arial" panose="020B0604020202020204" pitchFamily="34" charset="0"/>
            </a:endParaRPr>
          </a:p>
          <a:p>
            <a:pPr>
              <a:lnSpc>
                <a:spcPct val="150000"/>
              </a:lnSpc>
            </a:pPr>
            <a:r>
              <a:rPr lang="pt-PT" sz="2400" dirty="0">
                <a:solidFill>
                  <a:schemeClr val="tx1"/>
                </a:solidFill>
                <a:latin typeface="Arial" panose="020B0604020202020204" pitchFamily="34" charset="0"/>
                <a:cs typeface="Arial" panose="020B0604020202020204" pitchFamily="34" charset="0"/>
              </a:rPr>
              <a:t>A </a:t>
            </a:r>
            <a:r>
              <a:rPr lang="pt-PT" sz="2400" dirty="0" smtClean="0">
                <a:solidFill>
                  <a:schemeClr val="tx1"/>
                </a:solidFill>
                <a:latin typeface="Arial" panose="020B0604020202020204" pitchFamily="34" charset="0"/>
                <a:cs typeface="Arial" panose="020B0604020202020204" pitchFamily="34" charset="0"/>
              </a:rPr>
              <a:t>diversidade </a:t>
            </a:r>
            <a:r>
              <a:rPr lang="pt-PT" sz="2400" dirty="0">
                <a:solidFill>
                  <a:schemeClr val="tx1"/>
                </a:solidFill>
                <a:latin typeface="Arial" panose="020B0604020202020204" pitchFamily="34" charset="0"/>
                <a:cs typeface="Arial" panose="020B0604020202020204" pitchFamily="34" charset="0"/>
              </a:rPr>
              <a:t>dos elementos </a:t>
            </a:r>
            <a:r>
              <a:rPr lang="pt-PT" sz="2400" dirty="0" smtClean="0">
                <a:solidFill>
                  <a:schemeClr val="tx1"/>
                </a:solidFill>
                <a:latin typeface="Arial" panose="020B0604020202020204" pitchFamily="34" charset="0"/>
                <a:cs typeface="Arial" panose="020B0604020202020204" pitchFamily="34" charset="0"/>
              </a:rPr>
              <a:t>da equipa AA </a:t>
            </a:r>
            <a:r>
              <a:rPr lang="pt-PT" sz="2400" dirty="0">
                <a:solidFill>
                  <a:schemeClr val="tx1"/>
                </a:solidFill>
                <a:latin typeface="Arial" panose="020B0604020202020204" pitchFamily="34" charset="0"/>
                <a:cs typeface="Arial" panose="020B0604020202020204" pitchFamily="34" charset="0"/>
              </a:rPr>
              <a:t>– professores dos vários ciclos de aprendizagem, assistente operacional, representante dos EE, representante dos alunos;</a:t>
            </a:r>
          </a:p>
          <a:p>
            <a:pPr lvl="0">
              <a:lnSpc>
                <a:spcPct val="150000"/>
              </a:lnSpc>
            </a:pPr>
            <a:r>
              <a:rPr lang="pt-PT" sz="2400" dirty="0">
                <a:solidFill>
                  <a:schemeClr val="tx1"/>
                </a:solidFill>
                <a:latin typeface="Arial" panose="020B0604020202020204" pitchFamily="34" charset="0"/>
                <a:cs typeface="Arial" panose="020B0604020202020204" pitchFamily="34" charset="0"/>
              </a:rPr>
              <a:t>A partilha de responsabilidades e a coresponsabilização pelo trabalho;</a:t>
            </a:r>
          </a:p>
          <a:p>
            <a:pPr lvl="0">
              <a:lnSpc>
                <a:spcPct val="150000"/>
              </a:lnSpc>
            </a:pPr>
            <a:r>
              <a:rPr lang="pt-PT" sz="2400" dirty="0">
                <a:solidFill>
                  <a:schemeClr val="tx1"/>
                </a:solidFill>
                <a:latin typeface="Arial" panose="020B0604020202020204" pitchFamily="34" charset="0"/>
                <a:cs typeface="Arial" panose="020B0604020202020204" pitchFamily="34" charset="0"/>
              </a:rPr>
              <a:t>O planeamento, a dinâmica, a organização, a execução, o feedback e a autoavaliação do próprio trabalho</a:t>
            </a:r>
            <a:r>
              <a:rPr lang="pt-PT" sz="2400" dirty="0" smtClean="0">
                <a:solidFill>
                  <a:schemeClr val="tx1"/>
                </a:solidFill>
                <a:latin typeface="Arial" panose="020B0604020202020204" pitchFamily="34" charset="0"/>
                <a:cs typeface="Arial" panose="020B0604020202020204" pitchFamily="34" charset="0"/>
              </a:rPr>
              <a:t>;</a:t>
            </a:r>
            <a:endParaRPr lang="pt-PT" sz="2400" dirty="0">
              <a:solidFill>
                <a:schemeClr val="tx1"/>
              </a:solidFill>
              <a:latin typeface="Arial" panose="020B0604020202020204" pitchFamily="34" charset="0"/>
              <a:cs typeface="Arial" panose="020B0604020202020204" pitchFamily="34" charset="0"/>
            </a:endParaRPr>
          </a:p>
        </p:txBody>
      </p:sp>
      <p:grpSp>
        <p:nvGrpSpPr>
          <p:cNvPr id="7" name="Grupo 6"/>
          <p:cNvGrpSpPr/>
          <p:nvPr/>
        </p:nvGrpSpPr>
        <p:grpSpPr>
          <a:xfrm>
            <a:off x="0" y="4898259"/>
            <a:ext cx="1959741" cy="1959741"/>
            <a:chOff x="2109798" y="2308241"/>
            <a:chExt cx="1959741" cy="1959741"/>
          </a:xfrm>
        </p:grpSpPr>
        <p:sp>
          <p:nvSpPr>
            <p:cNvPr id="9" name="Circular 8"/>
            <p:cNvSpPr/>
            <p:nvPr/>
          </p:nvSpPr>
          <p:spPr>
            <a:xfrm rot="16200000">
              <a:off x="2109798" y="2308241"/>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Circular 4"/>
            <p:cNvSpPr/>
            <p:nvPr/>
          </p:nvSpPr>
          <p:spPr>
            <a:xfrm rot="21600000">
              <a:off x="2683793" y="2308241"/>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Melhorar</a:t>
              </a:r>
              <a:endParaRPr lang="pt-PT" sz="2000" b="1" kern="1200" dirty="0">
                <a:latin typeface="Arial" panose="020B0604020202020204" pitchFamily="34" charset="0"/>
                <a:cs typeface="Arial" panose="020B0604020202020204" pitchFamily="34" charset="0"/>
              </a:endParaRPr>
            </a:p>
          </p:txBody>
        </p:sp>
      </p:grpSp>
      <p:sp>
        <p:nvSpPr>
          <p:cNvPr id="6" name="Rectângulo 5"/>
          <p:cNvSpPr/>
          <p:nvPr/>
        </p:nvSpPr>
        <p:spPr>
          <a:xfrm>
            <a:off x="5542710" y="387088"/>
            <a:ext cx="3253145"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Fatores de sucesso</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109791166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p:cNvSpPr txBox="1"/>
          <p:nvPr/>
        </p:nvSpPr>
        <p:spPr>
          <a:xfrm>
            <a:off x="1982870" y="1353813"/>
            <a:ext cx="6708153" cy="4524315"/>
          </a:xfrm>
          <a:prstGeom prst="rect">
            <a:avLst/>
          </a:prstGeom>
          <a:solidFill>
            <a:schemeClr val="tx2">
              <a:lumMod val="20000"/>
              <a:lumOff val="80000"/>
            </a:schemeClr>
          </a:solidFill>
        </p:spPr>
        <p:style>
          <a:lnRef idx="2">
            <a:schemeClr val="accent5"/>
          </a:lnRef>
          <a:fillRef idx="1">
            <a:schemeClr val="lt1"/>
          </a:fillRef>
          <a:effectRef idx="0">
            <a:schemeClr val="accent5"/>
          </a:effectRef>
          <a:fontRef idx="minor">
            <a:schemeClr val="dk1"/>
          </a:fontRef>
        </p:style>
        <p:txBody>
          <a:bodyPr wrap="square" rtlCol="0">
            <a:spAutoFit/>
          </a:bodyPr>
          <a:lstStyle/>
          <a:p>
            <a:pPr lvl="0">
              <a:lnSpc>
                <a:spcPct val="150000"/>
              </a:lnSpc>
            </a:pPr>
            <a:r>
              <a:rPr lang="pt-PT" sz="2400" dirty="0" smtClean="0">
                <a:solidFill>
                  <a:schemeClr val="tx1"/>
                </a:solidFill>
                <a:latin typeface="Arial" panose="020B0604020202020204" pitchFamily="34" charset="0"/>
                <a:cs typeface="Arial" panose="020B0604020202020204" pitchFamily="34" charset="0"/>
              </a:rPr>
              <a:t>A </a:t>
            </a:r>
            <a:r>
              <a:rPr lang="pt-PT" sz="2400" dirty="0">
                <a:solidFill>
                  <a:schemeClr val="tx1"/>
                </a:solidFill>
                <a:latin typeface="Arial" panose="020B0604020202020204" pitchFamily="34" charset="0"/>
                <a:cs typeface="Arial" panose="020B0604020202020204" pitchFamily="34" charset="0"/>
              </a:rPr>
              <a:t>visibilidade das ações de melhoria traduzidas em atos concretos</a:t>
            </a:r>
            <a:r>
              <a:rPr lang="pt-PT" sz="2400" dirty="0" smtClean="0">
                <a:solidFill>
                  <a:schemeClr val="tx1"/>
                </a:solidFill>
                <a:latin typeface="Arial" panose="020B0604020202020204" pitchFamily="34" charset="0"/>
                <a:cs typeface="Arial" panose="020B0604020202020204" pitchFamily="34" charset="0"/>
              </a:rPr>
              <a:t>;</a:t>
            </a:r>
          </a:p>
          <a:p>
            <a:pPr>
              <a:lnSpc>
                <a:spcPct val="150000"/>
              </a:lnSpc>
            </a:pPr>
            <a:r>
              <a:rPr lang="pt-PT" sz="2400" dirty="0">
                <a:solidFill>
                  <a:schemeClr val="tx1"/>
                </a:solidFill>
                <a:latin typeface="Arial" panose="020B0604020202020204" pitchFamily="34" charset="0"/>
                <a:cs typeface="Arial" panose="020B0604020202020204" pitchFamily="34" charset="0"/>
              </a:rPr>
              <a:t>Um forte querer da equipa de AA em contribuir para uma escola de sucesso </a:t>
            </a:r>
            <a:r>
              <a:rPr lang="pt-PT" sz="2400" dirty="0" smtClean="0">
                <a:solidFill>
                  <a:schemeClr val="tx1"/>
                </a:solidFill>
                <a:latin typeface="Arial" panose="020B0604020202020204" pitchFamily="34" charset="0"/>
                <a:cs typeface="Arial" panose="020B0604020202020204" pitchFamily="34" charset="0"/>
              </a:rPr>
              <a:t>educativo;</a:t>
            </a:r>
            <a:endParaRPr lang="pt-PT" sz="2400" dirty="0">
              <a:solidFill>
                <a:schemeClr val="tx1"/>
              </a:solidFill>
              <a:latin typeface="Arial" panose="020B0604020202020204" pitchFamily="34" charset="0"/>
              <a:cs typeface="Arial" panose="020B0604020202020204" pitchFamily="34" charset="0"/>
            </a:endParaRPr>
          </a:p>
          <a:p>
            <a:pPr>
              <a:lnSpc>
                <a:spcPct val="150000"/>
              </a:lnSpc>
            </a:pPr>
            <a:r>
              <a:rPr lang="pt-PT" sz="2400" dirty="0">
                <a:solidFill>
                  <a:schemeClr val="tx1"/>
                </a:solidFill>
                <a:latin typeface="Arial" panose="020B0604020202020204" pitchFamily="34" charset="0"/>
                <a:cs typeface="Arial" panose="020B0604020202020204" pitchFamily="34" charset="0"/>
              </a:rPr>
              <a:t>O querer antecipar-se às </a:t>
            </a:r>
            <a:r>
              <a:rPr lang="pt-PT" sz="2400" dirty="0" smtClean="0">
                <a:solidFill>
                  <a:schemeClr val="tx1"/>
                </a:solidFill>
                <a:latin typeface="Arial" panose="020B0604020202020204" pitchFamily="34" charset="0"/>
                <a:cs typeface="Arial" panose="020B0604020202020204" pitchFamily="34" charset="0"/>
              </a:rPr>
              <a:t>tendências </a:t>
            </a:r>
            <a:r>
              <a:rPr lang="pt-PT" sz="2400" dirty="0">
                <a:solidFill>
                  <a:schemeClr val="tx1"/>
                </a:solidFill>
                <a:latin typeface="Arial" panose="020B0604020202020204" pitchFamily="34" charset="0"/>
                <a:cs typeface="Arial" panose="020B0604020202020204" pitchFamily="34" charset="0"/>
              </a:rPr>
              <a:t>educacionais, comportamentais </a:t>
            </a:r>
            <a:r>
              <a:rPr lang="pt-PT" sz="2400" dirty="0" smtClean="0">
                <a:solidFill>
                  <a:schemeClr val="tx1"/>
                </a:solidFill>
                <a:latin typeface="Arial" panose="020B0604020202020204" pitchFamily="34" charset="0"/>
                <a:cs typeface="Arial" panose="020B0604020202020204" pitchFamily="34" charset="0"/>
              </a:rPr>
              <a:t>e tecnológicas;</a:t>
            </a:r>
            <a:endParaRPr lang="pt-PT" sz="2400" dirty="0">
              <a:solidFill>
                <a:schemeClr val="tx1"/>
              </a:solidFill>
              <a:latin typeface="Arial" panose="020B0604020202020204" pitchFamily="34" charset="0"/>
              <a:cs typeface="Arial" panose="020B0604020202020204" pitchFamily="34" charset="0"/>
            </a:endParaRPr>
          </a:p>
          <a:p>
            <a:pPr>
              <a:lnSpc>
                <a:spcPct val="150000"/>
              </a:lnSpc>
            </a:pPr>
            <a:r>
              <a:rPr lang="pt-PT" sz="2400" dirty="0">
                <a:solidFill>
                  <a:schemeClr val="tx1"/>
                </a:solidFill>
                <a:latin typeface="Arial" panose="020B0604020202020204" pitchFamily="34" charset="0"/>
                <a:cs typeface="Arial" panose="020B0604020202020204" pitchFamily="34" charset="0"/>
              </a:rPr>
              <a:t>A segurança na implementação de ações de melhoria sugeridas</a:t>
            </a:r>
            <a:r>
              <a:rPr lang="pt-PT" sz="2400" dirty="0" smtClean="0">
                <a:solidFill>
                  <a:schemeClr val="tx1"/>
                </a:solidFill>
                <a:latin typeface="Arial" panose="020B0604020202020204" pitchFamily="34" charset="0"/>
                <a:cs typeface="Arial" panose="020B0604020202020204" pitchFamily="34" charset="0"/>
              </a:rPr>
              <a:t>.</a:t>
            </a:r>
            <a:endParaRPr lang="pt-PT" sz="2400" dirty="0">
              <a:solidFill>
                <a:schemeClr val="tx1"/>
              </a:solidFill>
              <a:latin typeface="Arial" panose="020B0604020202020204" pitchFamily="34" charset="0"/>
              <a:cs typeface="Arial" panose="020B0604020202020204" pitchFamily="34" charset="0"/>
            </a:endParaRPr>
          </a:p>
        </p:txBody>
      </p:sp>
      <p:grpSp>
        <p:nvGrpSpPr>
          <p:cNvPr id="7" name="Grupo 6"/>
          <p:cNvGrpSpPr/>
          <p:nvPr/>
        </p:nvGrpSpPr>
        <p:grpSpPr>
          <a:xfrm>
            <a:off x="0" y="4898259"/>
            <a:ext cx="1959741" cy="1959741"/>
            <a:chOff x="2109798" y="2308241"/>
            <a:chExt cx="1959741" cy="1959741"/>
          </a:xfrm>
        </p:grpSpPr>
        <p:sp>
          <p:nvSpPr>
            <p:cNvPr id="9" name="Circular 8"/>
            <p:cNvSpPr/>
            <p:nvPr/>
          </p:nvSpPr>
          <p:spPr>
            <a:xfrm rot="16200000">
              <a:off x="2109798" y="2308241"/>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Circular 4"/>
            <p:cNvSpPr/>
            <p:nvPr/>
          </p:nvSpPr>
          <p:spPr>
            <a:xfrm rot="21600000">
              <a:off x="2683793" y="2308241"/>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Melhorar</a:t>
              </a:r>
              <a:endParaRPr lang="pt-PT" sz="2000" b="1" kern="1200" dirty="0">
                <a:latin typeface="Arial" panose="020B0604020202020204" pitchFamily="34" charset="0"/>
                <a:cs typeface="Arial" panose="020B0604020202020204" pitchFamily="34" charset="0"/>
              </a:endParaRPr>
            </a:p>
          </p:txBody>
        </p:sp>
      </p:grpSp>
      <p:sp>
        <p:nvSpPr>
          <p:cNvPr id="6" name="Rectângulo 5"/>
          <p:cNvSpPr/>
          <p:nvPr/>
        </p:nvSpPr>
        <p:spPr>
          <a:xfrm>
            <a:off x="5542710" y="387088"/>
            <a:ext cx="3253145"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Fatores de sucesso</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32000302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p:cNvSpPr txBox="1"/>
          <p:nvPr/>
        </p:nvSpPr>
        <p:spPr>
          <a:xfrm>
            <a:off x="1959741" y="836712"/>
            <a:ext cx="6788723" cy="5632311"/>
          </a:xfrm>
          <a:prstGeom prst="rect">
            <a:avLst/>
          </a:prstGeom>
          <a:solidFill>
            <a:schemeClr val="tx2">
              <a:lumMod val="20000"/>
              <a:lumOff val="80000"/>
            </a:schemeClr>
          </a:solidFill>
          <a:ln>
            <a:solidFill>
              <a:srgbClr val="0070C0"/>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pPr>
              <a:lnSpc>
                <a:spcPct val="150000"/>
              </a:lnSpc>
            </a:pPr>
            <a:r>
              <a:rPr lang="pt-PT" sz="2400" dirty="0">
                <a:latin typeface="Arial" panose="020B0604020202020204" pitchFamily="34" charset="0"/>
                <a:cs typeface="Arial" panose="020B0604020202020204" pitchFamily="34" charset="0"/>
              </a:rPr>
              <a:t>N</a:t>
            </a:r>
            <a:r>
              <a:rPr lang="pt-PT" sz="2400" dirty="0" smtClean="0">
                <a:latin typeface="Arial" panose="020B0604020202020204" pitchFamily="34" charset="0"/>
                <a:cs typeface="Arial" panose="020B0604020202020204" pitchFamily="34" charset="0"/>
              </a:rPr>
              <a:t>ecessidade </a:t>
            </a:r>
            <a:r>
              <a:rPr lang="pt-PT" sz="2400" dirty="0">
                <a:latin typeface="Arial" panose="020B0604020202020204" pitchFamily="34" charset="0"/>
                <a:cs typeface="Arial" panose="020B0604020202020204" pitchFamily="34" charset="0"/>
              </a:rPr>
              <a:t>de tomar decisões que possam ser polémicas na organização;</a:t>
            </a:r>
          </a:p>
          <a:p>
            <a:pPr lvl="0">
              <a:lnSpc>
                <a:spcPct val="150000"/>
              </a:lnSpc>
            </a:pPr>
            <a:r>
              <a:rPr lang="pt-PT" sz="2400" dirty="0">
                <a:latin typeface="Arial" panose="020B0604020202020204" pitchFamily="34" charset="0"/>
                <a:cs typeface="Arial" panose="020B0604020202020204" pitchFamily="34" charset="0"/>
              </a:rPr>
              <a:t>I</a:t>
            </a:r>
            <a:r>
              <a:rPr lang="pt-PT" sz="2400" dirty="0" smtClean="0">
                <a:latin typeface="Arial" panose="020B0604020202020204" pitchFamily="34" charset="0"/>
                <a:cs typeface="Arial" panose="020B0604020202020204" pitchFamily="34" charset="0"/>
              </a:rPr>
              <a:t>ncapacidade </a:t>
            </a:r>
            <a:r>
              <a:rPr lang="pt-PT" sz="2400" dirty="0">
                <a:latin typeface="Arial" panose="020B0604020202020204" pitchFamily="34" charset="0"/>
                <a:cs typeface="Arial" panose="020B0604020202020204" pitchFamily="34" charset="0"/>
              </a:rPr>
              <a:t>da organização na melhoria de todos os pontos fracos determinados;</a:t>
            </a:r>
          </a:p>
          <a:p>
            <a:pPr lvl="0">
              <a:lnSpc>
                <a:spcPct val="150000"/>
              </a:lnSpc>
            </a:pPr>
            <a:r>
              <a:rPr lang="pt-PT" sz="2400" dirty="0">
                <a:latin typeface="Arial" panose="020B0604020202020204" pitchFamily="34" charset="0"/>
                <a:cs typeface="Arial" panose="020B0604020202020204" pitchFamily="34" charset="0"/>
              </a:rPr>
              <a:t>F</a:t>
            </a:r>
            <a:r>
              <a:rPr lang="pt-PT" sz="2400" dirty="0" smtClean="0">
                <a:latin typeface="Arial" panose="020B0604020202020204" pitchFamily="34" charset="0"/>
                <a:cs typeface="Arial" panose="020B0604020202020204" pitchFamily="34" charset="0"/>
              </a:rPr>
              <a:t>alta de </a:t>
            </a:r>
            <a:r>
              <a:rPr lang="pt-PT" sz="2400" dirty="0">
                <a:latin typeface="Arial" panose="020B0604020202020204" pitchFamily="34" charset="0"/>
                <a:cs typeface="Arial" panose="020B0604020202020204" pitchFamily="34" charset="0"/>
              </a:rPr>
              <a:t>tempo para trabalhar com maior regularidade e de forma mais sistemática;</a:t>
            </a:r>
          </a:p>
          <a:p>
            <a:pPr lvl="0">
              <a:lnSpc>
                <a:spcPct val="150000"/>
              </a:lnSpc>
            </a:pPr>
            <a:r>
              <a:rPr lang="pt-PT" sz="2400" dirty="0">
                <a:latin typeface="Arial" panose="020B0604020202020204" pitchFamily="34" charset="0"/>
                <a:cs typeface="Arial" panose="020B0604020202020204" pitchFamily="34" charset="0"/>
              </a:rPr>
              <a:t>F</a:t>
            </a:r>
            <a:r>
              <a:rPr lang="pt-PT" sz="2400" dirty="0" smtClean="0">
                <a:latin typeface="Arial" panose="020B0604020202020204" pitchFamily="34" charset="0"/>
                <a:cs typeface="Arial" panose="020B0604020202020204" pitchFamily="34" charset="0"/>
              </a:rPr>
              <a:t>raca </a:t>
            </a:r>
            <a:r>
              <a:rPr lang="pt-PT" sz="2400" dirty="0">
                <a:latin typeface="Arial" panose="020B0604020202020204" pitchFamily="34" charset="0"/>
                <a:cs typeface="Arial" panose="020B0604020202020204" pitchFamily="34" charset="0"/>
              </a:rPr>
              <a:t>recetividade e colaboração </a:t>
            </a:r>
            <a:r>
              <a:rPr lang="pt-PT" sz="2400" dirty="0" smtClean="0">
                <a:latin typeface="Arial" panose="020B0604020202020204" pitchFamily="34" charset="0"/>
                <a:cs typeface="Arial" panose="020B0604020202020204" pitchFamily="34" charset="0"/>
              </a:rPr>
              <a:t>da </a:t>
            </a:r>
            <a:r>
              <a:rPr lang="pt-PT" sz="2400" dirty="0">
                <a:latin typeface="Arial" panose="020B0604020202020204" pitchFamily="34" charset="0"/>
                <a:cs typeface="Arial" panose="020B0604020202020204" pitchFamily="34" charset="0"/>
              </a:rPr>
              <a:t>comunidade escolar relativamente ao processo;</a:t>
            </a:r>
          </a:p>
          <a:p>
            <a:pPr>
              <a:lnSpc>
                <a:spcPct val="150000"/>
              </a:lnSpc>
            </a:pPr>
            <a:r>
              <a:rPr lang="pt-PT" sz="2400" dirty="0">
                <a:latin typeface="Arial" panose="020B0604020202020204" pitchFamily="34" charset="0"/>
                <a:cs typeface="Arial" panose="020B0604020202020204" pitchFamily="34" charset="0"/>
              </a:rPr>
              <a:t>D</a:t>
            </a:r>
            <a:r>
              <a:rPr lang="pt-PT" sz="2400" dirty="0" smtClean="0">
                <a:latin typeface="Arial" panose="020B0604020202020204" pitchFamily="34" charset="0"/>
                <a:cs typeface="Arial" panose="020B0604020202020204" pitchFamily="34" charset="0"/>
              </a:rPr>
              <a:t>ificuldade </a:t>
            </a:r>
            <a:r>
              <a:rPr lang="pt-PT" sz="2400" dirty="0">
                <a:latin typeface="Arial" panose="020B0604020202020204" pitchFamily="34" charset="0"/>
                <a:cs typeface="Arial" panose="020B0604020202020204" pitchFamily="34" charset="0"/>
              </a:rPr>
              <a:t>em acompanhar a filosofia subjacente ao modelo </a:t>
            </a:r>
            <a:r>
              <a:rPr lang="pt-PT" sz="2400" dirty="0" smtClean="0">
                <a:latin typeface="Arial" panose="020B0604020202020204" pitchFamily="34" charset="0"/>
                <a:cs typeface="Arial" panose="020B0604020202020204" pitchFamily="34" charset="0"/>
              </a:rPr>
              <a:t>CAF.</a:t>
            </a:r>
          </a:p>
        </p:txBody>
      </p:sp>
      <p:grpSp>
        <p:nvGrpSpPr>
          <p:cNvPr id="7" name="Grupo 6"/>
          <p:cNvGrpSpPr/>
          <p:nvPr/>
        </p:nvGrpSpPr>
        <p:grpSpPr>
          <a:xfrm>
            <a:off x="0" y="4898259"/>
            <a:ext cx="1959741" cy="1959741"/>
            <a:chOff x="2109798" y="2308241"/>
            <a:chExt cx="1959741" cy="1959741"/>
          </a:xfrm>
        </p:grpSpPr>
        <p:sp>
          <p:nvSpPr>
            <p:cNvPr id="9" name="Circular 8"/>
            <p:cNvSpPr/>
            <p:nvPr/>
          </p:nvSpPr>
          <p:spPr>
            <a:xfrm rot="16200000">
              <a:off x="2109798" y="2308241"/>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Circular 4"/>
            <p:cNvSpPr/>
            <p:nvPr/>
          </p:nvSpPr>
          <p:spPr>
            <a:xfrm rot="21600000">
              <a:off x="2683793" y="2308241"/>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Melhorar</a:t>
              </a:r>
              <a:endParaRPr lang="pt-PT" sz="2000" b="1" kern="1200" dirty="0">
                <a:latin typeface="Arial" panose="020B0604020202020204" pitchFamily="34" charset="0"/>
                <a:cs typeface="Arial" panose="020B0604020202020204" pitchFamily="34" charset="0"/>
              </a:endParaRPr>
            </a:p>
          </p:txBody>
        </p:sp>
      </p:grpSp>
      <p:sp>
        <p:nvSpPr>
          <p:cNvPr id="6" name="Rectângulo 5"/>
          <p:cNvSpPr/>
          <p:nvPr/>
        </p:nvSpPr>
        <p:spPr>
          <a:xfrm>
            <a:off x="4355976" y="190029"/>
            <a:ext cx="4392488"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Fatores de constrangimento</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36888139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p:cNvSpPr txBox="1"/>
          <p:nvPr/>
        </p:nvSpPr>
        <p:spPr>
          <a:xfrm>
            <a:off x="1959741" y="1772816"/>
            <a:ext cx="6716714" cy="3347840"/>
          </a:xfrm>
          <a:prstGeom prst="rect">
            <a:avLst/>
          </a:prstGeom>
          <a:solidFill>
            <a:schemeClr val="tx2">
              <a:lumMod val="20000"/>
              <a:lumOff val="80000"/>
            </a:schemeClr>
          </a:solidFill>
          <a:ln>
            <a:solidFill>
              <a:srgbClr val="0070C0"/>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pPr>
              <a:lnSpc>
                <a:spcPct val="150000"/>
              </a:lnSpc>
            </a:pPr>
            <a:r>
              <a:rPr lang="pt-PT" sz="2400" dirty="0" smtClean="0">
                <a:latin typeface="Arial" panose="020B0604020202020204" pitchFamily="34" charset="0"/>
                <a:cs typeface="Arial" panose="020B0604020202020204" pitchFamily="34" charset="0"/>
              </a:rPr>
              <a:t>Equipas </a:t>
            </a:r>
            <a:r>
              <a:rPr lang="pt-PT" sz="2400" dirty="0">
                <a:latin typeface="Arial" panose="020B0604020202020204" pitchFamily="34" charset="0"/>
                <a:cs typeface="Arial" panose="020B0604020202020204" pitchFamily="34" charset="0"/>
              </a:rPr>
              <a:t>mais pequenas serão naturalmente mais eficazes e mais responsabilizáveis, mas importa garantir-lhes </a:t>
            </a:r>
            <a:r>
              <a:rPr lang="pt-PT" sz="2400" dirty="0" smtClean="0">
                <a:latin typeface="Arial" panose="020B0604020202020204" pitchFamily="34" charset="0"/>
                <a:cs typeface="Arial" panose="020B0604020202020204" pitchFamily="34" charset="0"/>
              </a:rPr>
              <a:t>condições </a:t>
            </a:r>
            <a:r>
              <a:rPr lang="pt-PT" sz="2400" dirty="0">
                <a:latin typeface="Arial" panose="020B0604020202020204" pitchFamily="34" charset="0"/>
                <a:cs typeface="Arial" panose="020B0604020202020204" pitchFamily="34" charset="0"/>
              </a:rPr>
              <a:t>de funcionamento, nomeadamente tempos comuns, para que possam desenvolver um trabalho </a:t>
            </a:r>
            <a:r>
              <a:rPr lang="pt-PT" sz="2400" dirty="0" smtClean="0">
                <a:latin typeface="Arial" panose="020B0604020202020204" pitchFamily="34" charset="0"/>
                <a:cs typeface="Arial" panose="020B0604020202020204" pitchFamily="34" charset="0"/>
              </a:rPr>
              <a:t>continuado e </a:t>
            </a:r>
            <a:r>
              <a:rPr lang="pt-PT" sz="2400" dirty="0">
                <a:latin typeface="Arial" panose="020B0604020202020204" pitchFamily="34" charset="0"/>
                <a:cs typeface="Arial" panose="020B0604020202020204" pitchFamily="34" charset="0"/>
              </a:rPr>
              <a:t>de reconhecido mérito</a:t>
            </a:r>
            <a:r>
              <a:rPr lang="pt-PT" sz="2400" dirty="0" smtClean="0">
                <a:latin typeface="Arial" panose="020B0604020202020204" pitchFamily="34" charset="0"/>
                <a:cs typeface="Arial" panose="020B0604020202020204" pitchFamily="34" charset="0"/>
              </a:rPr>
              <a:t>.</a:t>
            </a:r>
            <a:endParaRPr lang="pt-PT" sz="2400" dirty="0">
              <a:latin typeface="Arial" panose="020B0604020202020204" pitchFamily="34" charset="0"/>
              <a:cs typeface="Arial" panose="020B0604020202020204" pitchFamily="34" charset="0"/>
            </a:endParaRPr>
          </a:p>
        </p:txBody>
      </p:sp>
      <p:grpSp>
        <p:nvGrpSpPr>
          <p:cNvPr id="7" name="Grupo 6"/>
          <p:cNvGrpSpPr/>
          <p:nvPr/>
        </p:nvGrpSpPr>
        <p:grpSpPr>
          <a:xfrm>
            <a:off x="0" y="4898259"/>
            <a:ext cx="1959741" cy="1959741"/>
            <a:chOff x="2109798" y="2308241"/>
            <a:chExt cx="1959741" cy="1959741"/>
          </a:xfrm>
        </p:grpSpPr>
        <p:sp>
          <p:nvSpPr>
            <p:cNvPr id="9" name="Circular 8"/>
            <p:cNvSpPr/>
            <p:nvPr/>
          </p:nvSpPr>
          <p:spPr>
            <a:xfrm rot="16200000">
              <a:off x="2109798" y="2308241"/>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Circular 4"/>
            <p:cNvSpPr/>
            <p:nvPr/>
          </p:nvSpPr>
          <p:spPr>
            <a:xfrm rot="21600000">
              <a:off x="2683793" y="2308241"/>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Melhorar</a:t>
              </a:r>
              <a:endParaRPr lang="pt-PT" sz="2000" b="1" kern="1200" dirty="0">
                <a:latin typeface="Arial" panose="020B0604020202020204" pitchFamily="34" charset="0"/>
                <a:cs typeface="Arial" panose="020B0604020202020204" pitchFamily="34" charset="0"/>
              </a:endParaRPr>
            </a:p>
          </p:txBody>
        </p:sp>
      </p:grpSp>
      <p:sp>
        <p:nvSpPr>
          <p:cNvPr id="6" name="Rectângulo 5"/>
          <p:cNvSpPr/>
          <p:nvPr/>
        </p:nvSpPr>
        <p:spPr>
          <a:xfrm>
            <a:off x="5423311" y="400103"/>
            <a:ext cx="3253145"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Lições aprendidas</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9970184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p:cNvSpPr txBox="1"/>
          <p:nvPr/>
        </p:nvSpPr>
        <p:spPr>
          <a:xfrm>
            <a:off x="1959741" y="1340768"/>
            <a:ext cx="6716714" cy="3970318"/>
          </a:xfrm>
          <a:prstGeom prst="rect">
            <a:avLst/>
          </a:prstGeom>
          <a:solidFill>
            <a:schemeClr val="tx2">
              <a:lumMod val="20000"/>
              <a:lumOff val="80000"/>
            </a:schemeClr>
          </a:solidFill>
          <a:ln>
            <a:solidFill>
              <a:srgbClr val="0070C0"/>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pPr>
              <a:lnSpc>
                <a:spcPct val="150000"/>
              </a:lnSpc>
            </a:pPr>
            <a:r>
              <a:rPr lang="pt-PT" sz="2400" dirty="0" smtClean="0">
                <a:solidFill>
                  <a:schemeClr val="tx1"/>
                </a:solidFill>
                <a:latin typeface="Arial" panose="020B0604020202020204" pitchFamily="34" charset="0"/>
                <a:cs typeface="Arial" panose="020B0604020202020204" pitchFamily="34" charset="0"/>
              </a:rPr>
              <a:t>Deve rentabilizar-se </a:t>
            </a:r>
            <a:r>
              <a:rPr lang="pt-PT" sz="2400" dirty="0">
                <a:solidFill>
                  <a:schemeClr val="tx1"/>
                </a:solidFill>
                <a:latin typeface="Arial" panose="020B0604020202020204" pitchFamily="34" charset="0"/>
                <a:cs typeface="Arial" panose="020B0604020202020204" pitchFamily="34" charset="0"/>
              </a:rPr>
              <a:t>toda a motivação que os colaboradores dizem possuir para </a:t>
            </a:r>
            <a:r>
              <a:rPr lang="pt-PT" sz="2400" dirty="0" smtClean="0">
                <a:solidFill>
                  <a:schemeClr val="tx1"/>
                </a:solidFill>
                <a:latin typeface="Arial" panose="020B0604020202020204" pitchFamily="34" charset="0"/>
                <a:cs typeface="Arial" panose="020B0604020202020204" pitchFamily="34" charset="0"/>
              </a:rPr>
              <a:t>promover uma </a:t>
            </a:r>
            <a:r>
              <a:rPr lang="pt-PT" sz="2400" dirty="0">
                <a:solidFill>
                  <a:schemeClr val="tx1"/>
                </a:solidFill>
                <a:latin typeface="Arial" panose="020B0604020202020204" pitchFamily="34" charset="0"/>
                <a:cs typeface="Arial" panose="020B0604020202020204" pitchFamily="34" charset="0"/>
              </a:rPr>
              <a:t>melhoria efetiva dos pontos fracos </a:t>
            </a:r>
            <a:r>
              <a:rPr lang="pt-PT" sz="2400" dirty="0" smtClean="0">
                <a:solidFill>
                  <a:schemeClr val="tx1"/>
                </a:solidFill>
                <a:latin typeface="Arial" panose="020B0604020202020204" pitchFamily="34" charset="0"/>
                <a:cs typeface="Arial" panose="020B0604020202020204" pitchFamily="34" charset="0"/>
              </a:rPr>
              <a:t>diagnosticados.</a:t>
            </a:r>
          </a:p>
          <a:p>
            <a:pPr>
              <a:lnSpc>
                <a:spcPct val="150000"/>
              </a:lnSpc>
            </a:pPr>
            <a:r>
              <a:rPr lang="pt-PT" sz="2400" dirty="0" smtClean="0">
                <a:solidFill>
                  <a:schemeClr val="tx1"/>
                </a:solidFill>
                <a:latin typeface="Arial" panose="020B0604020202020204" pitchFamily="34" charset="0"/>
                <a:cs typeface="Arial" panose="020B0604020202020204" pitchFamily="34" charset="0"/>
              </a:rPr>
              <a:t>Olhares distintos sobre a mesma realidade são muito importantes e, por isso, recuperaremos a figura do </a:t>
            </a:r>
            <a:r>
              <a:rPr lang="pt-PT" sz="2400" b="1" dirty="0" smtClean="0">
                <a:solidFill>
                  <a:schemeClr val="tx1"/>
                </a:solidFill>
                <a:latin typeface="Arial" panose="020B0604020202020204" pitchFamily="34" charset="0"/>
                <a:cs typeface="Arial" panose="020B0604020202020204" pitchFamily="34" charset="0"/>
              </a:rPr>
              <a:t>amigo crítico</a:t>
            </a:r>
            <a:r>
              <a:rPr lang="pt-PT" sz="2400" dirty="0" smtClean="0">
                <a:solidFill>
                  <a:schemeClr val="tx1"/>
                </a:solidFill>
                <a:latin typeface="Arial" panose="020B0604020202020204" pitchFamily="34" charset="0"/>
                <a:cs typeface="Arial" panose="020B0604020202020204" pitchFamily="34" charset="0"/>
              </a:rPr>
              <a:t>. </a:t>
            </a:r>
            <a:endParaRPr lang="pt-PT" sz="2400" dirty="0">
              <a:solidFill>
                <a:schemeClr val="tx1"/>
              </a:solidFill>
              <a:latin typeface="Arial" panose="020B0604020202020204" pitchFamily="34" charset="0"/>
              <a:cs typeface="Arial" panose="020B0604020202020204" pitchFamily="34" charset="0"/>
            </a:endParaRPr>
          </a:p>
        </p:txBody>
      </p:sp>
      <p:grpSp>
        <p:nvGrpSpPr>
          <p:cNvPr id="7" name="Grupo 6"/>
          <p:cNvGrpSpPr/>
          <p:nvPr/>
        </p:nvGrpSpPr>
        <p:grpSpPr>
          <a:xfrm>
            <a:off x="0" y="4898259"/>
            <a:ext cx="1959741" cy="1959741"/>
            <a:chOff x="2109798" y="2308241"/>
            <a:chExt cx="1959741" cy="1959741"/>
          </a:xfrm>
        </p:grpSpPr>
        <p:sp>
          <p:nvSpPr>
            <p:cNvPr id="9" name="Circular 8"/>
            <p:cNvSpPr/>
            <p:nvPr/>
          </p:nvSpPr>
          <p:spPr>
            <a:xfrm rot="16200000">
              <a:off x="2109798" y="2308241"/>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Circular 4"/>
            <p:cNvSpPr/>
            <p:nvPr/>
          </p:nvSpPr>
          <p:spPr>
            <a:xfrm rot="21600000">
              <a:off x="2683793" y="2308241"/>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Melhorar</a:t>
              </a:r>
              <a:endParaRPr lang="pt-PT" sz="2000" b="1" kern="1200" dirty="0">
                <a:latin typeface="Arial" panose="020B0604020202020204" pitchFamily="34" charset="0"/>
                <a:cs typeface="Arial" panose="020B0604020202020204" pitchFamily="34" charset="0"/>
              </a:endParaRPr>
            </a:p>
          </p:txBody>
        </p:sp>
      </p:grpSp>
      <p:sp>
        <p:nvSpPr>
          <p:cNvPr id="6" name="Rectângulo 5"/>
          <p:cNvSpPr/>
          <p:nvPr/>
        </p:nvSpPr>
        <p:spPr>
          <a:xfrm>
            <a:off x="5423311" y="400103"/>
            <a:ext cx="3253145"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Lições aprendidas</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330289200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p:cNvSpPr txBox="1"/>
          <p:nvPr/>
        </p:nvSpPr>
        <p:spPr>
          <a:xfrm>
            <a:off x="1968482" y="886532"/>
            <a:ext cx="6860730" cy="5866799"/>
          </a:xfrm>
          <a:prstGeom prst="rect">
            <a:avLst/>
          </a:prstGeom>
          <a:solidFill>
            <a:schemeClr val="tx2">
              <a:lumMod val="20000"/>
              <a:lumOff val="80000"/>
            </a:schemeClr>
          </a:solidFill>
          <a:ln>
            <a:solidFill>
              <a:schemeClr val="accent1"/>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pPr>
              <a:lnSpc>
                <a:spcPct val="150000"/>
              </a:lnSpc>
            </a:pPr>
            <a:r>
              <a:rPr lang="pt-PT" sz="2300" dirty="0" smtClean="0">
                <a:latin typeface="Arial" panose="020B0604020202020204" pitchFamily="34" charset="0"/>
                <a:cs typeface="Arial" panose="020B0604020202020204" pitchFamily="34" charset="0"/>
              </a:rPr>
              <a:t>Promoção </a:t>
            </a:r>
            <a:r>
              <a:rPr lang="pt-PT" sz="2300" dirty="0">
                <a:latin typeface="Arial" panose="020B0604020202020204" pitchFamily="34" charset="0"/>
                <a:cs typeface="Arial" panose="020B0604020202020204" pitchFamily="34" charset="0"/>
              </a:rPr>
              <a:t>do envolvimento dos colaboradores na construção de documentos estruturantes; Aprofundamento de mecanismos de reconhecimento, estímulo e valorização do trabalho desenvolvido; </a:t>
            </a:r>
            <a:endParaRPr lang="pt-PT" sz="2300" dirty="0" smtClean="0">
              <a:latin typeface="Arial" panose="020B0604020202020204" pitchFamily="34" charset="0"/>
              <a:cs typeface="Arial" panose="020B0604020202020204" pitchFamily="34" charset="0"/>
            </a:endParaRPr>
          </a:p>
          <a:p>
            <a:pPr>
              <a:lnSpc>
                <a:spcPct val="150000"/>
              </a:lnSpc>
            </a:pPr>
            <a:r>
              <a:rPr lang="pt-PT" sz="2300" dirty="0" smtClean="0">
                <a:latin typeface="Arial" panose="020B0604020202020204" pitchFamily="34" charset="0"/>
                <a:cs typeface="Arial" panose="020B0604020202020204" pitchFamily="34" charset="0"/>
              </a:rPr>
              <a:t>Evidência </a:t>
            </a:r>
            <a:r>
              <a:rPr lang="pt-PT" sz="2300" dirty="0">
                <a:latin typeface="Arial" panose="020B0604020202020204" pitchFamily="34" charset="0"/>
                <a:cs typeface="Arial" panose="020B0604020202020204" pitchFamily="34" charset="0"/>
              </a:rPr>
              <a:t>da satisfação dos colaboradores com a organização em que trabalham; </a:t>
            </a:r>
            <a:endParaRPr lang="pt-PT" sz="2300" dirty="0" smtClean="0">
              <a:latin typeface="Arial" panose="020B0604020202020204" pitchFamily="34" charset="0"/>
              <a:cs typeface="Arial" panose="020B0604020202020204" pitchFamily="34" charset="0"/>
            </a:endParaRPr>
          </a:p>
          <a:p>
            <a:pPr>
              <a:lnSpc>
                <a:spcPct val="150000"/>
              </a:lnSpc>
            </a:pPr>
            <a:r>
              <a:rPr lang="pt-PT" sz="2300" dirty="0" smtClean="0">
                <a:latin typeface="Arial" panose="020B0604020202020204" pitchFamily="34" charset="0"/>
                <a:cs typeface="Arial" panose="020B0604020202020204" pitchFamily="34" charset="0"/>
              </a:rPr>
              <a:t>Melhoria </a:t>
            </a:r>
            <a:r>
              <a:rPr lang="pt-PT" sz="2300" dirty="0">
                <a:latin typeface="Arial" panose="020B0604020202020204" pitchFamily="34" charset="0"/>
                <a:cs typeface="Arial" panose="020B0604020202020204" pitchFamily="34" charset="0"/>
              </a:rPr>
              <a:t>da qualidade da informação; </a:t>
            </a:r>
            <a:endParaRPr lang="pt-PT" sz="2300" dirty="0" smtClean="0">
              <a:latin typeface="Arial" panose="020B0604020202020204" pitchFamily="34" charset="0"/>
              <a:cs typeface="Arial" panose="020B0604020202020204" pitchFamily="34" charset="0"/>
            </a:endParaRPr>
          </a:p>
          <a:p>
            <a:pPr>
              <a:lnSpc>
                <a:spcPct val="150000"/>
              </a:lnSpc>
            </a:pPr>
            <a:r>
              <a:rPr lang="pt-PT" sz="2300" dirty="0" smtClean="0">
                <a:latin typeface="Arial" panose="020B0604020202020204" pitchFamily="34" charset="0"/>
                <a:cs typeface="Arial" panose="020B0604020202020204" pitchFamily="34" charset="0"/>
              </a:rPr>
              <a:t>Aumento </a:t>
            </a:r>
            <a:r>
              <a:rPr lang="pt-PT" sz="2300" dirty="0">
                <a:latin typeface="Arial" panose="020B0604020202020204" pitchFamily="34" charset="0"/>
                <a:cs typeface="Arial" panose="020B0604020202020204" pitchFamily="34" charset="0"/>
              </a:rPr>
              <a:t>da coerência do PAA; </a:t>
            </a:r>
            <a:endParaRPr lang="pt-PT" sz="2300" dirty="0" smtClean="0">
              <a:latin typeface="Arial" panose="020B0604020202020204" pitchFamily="34" charset="0"/>
              <a:cs typeface="Arial" panose="020B0604020202020204" pitchFamily="34" charset="0"/>
            </a:endParaRPr>
          </a:p>
          <a:p>
            <a:pPr>
              <a:lnSpc>
                <a:spcPct val="150000"/>
              </a:lnSpc>
            </a:pPr>
            <a:r>
              <a:rPr lang="pt-PT" sz="2300" dirty="0" smtClean="0">
                <a:latin typeface="Arial" panose="020B0604020202020204" pitchFamily="34" charset="0"/>
                <a:cs typeface="Arial" panose="020B0604020202020204" pitchFamily="34" charset="0"/>
              </a:rPr>
              <a:t>Explicitação </a:t>
            </a:r>
            <a:r>
              <a:rPr lang="pt-PT" sz="2300" dirty="0">
                <a:latin typeface="Arial" panose="020B0604020202020204" pitchFamily="34" charset="0"/>
                <a:cs typeface="Arial" panose="020B0604020202020204" pitchFamily="34" charset="0"/>
              </a:rPr>
              <a:t>dos critérios de distribuição de serviço para docentes e não </a:t>
            </a:r>
            <a:r>
              <a:rPr lang="pt-PT" sz="2300" dirty="0" smtClean="0">
                <a:latin typeface="Arial" panose="020B0604020202020204" pitchFamily="34" charset="0"/>
                <a:cs typeface="Arial" panose="020B0604020202020204" pitchFamily="34" charset="0"/>
              </a:rPr>
              <a:t>docentes;</a:t>
            </a:r>
            <a:endParaRPr lang="pt-PT" sz="2300" dirty="0">
              <a:latin typeface="Arial" panose="020B0604020202020204" pitchFamily="34" charset="0"/>
              <a:cs typeface="Arial" panose="020B0604020202020204" pitchFamily="34" charset="0"/>
            </a:endParaRPr>
          </a:p>
        </p:txBody>
      </p:sp>
      <p:grpSp>
        <p:nvGrpSpPr>
          <p:cNvPr id="7" name="Grupo 6"/>
          <p:cNvGrpSpPr/>
          <p:nvPr/>
        </p:nvGrpSpPr>
        <p:grpSpPr>
          <a:xfrm>
            <a:off x="0" y="4898259"/>
            <a:ext cx="1959741" cy="1959741"/>
            <a:chOff x="2109798" y="2308241"/>
            <a:chExt cx="1959741" cy="1959741"/>
          </a:xfrm>
        </p:grpSpPr>
        <p:sp>
          <p:nvSpPr>
            <p:cNvPr id="9" name="Circular 8"/>
            <p:cNvSpPr/>
            <p:nvPr/>
          </p:nvSpPr>
          <p:spPr>
            <a:xfrm rot="16200000">
              <a:off x="2109798" y="2308241"/>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Circular 4"/>
            <p:cNvSpPr/>
            <p:nvPr/>
          </p:nvSpPr>
          <p:spPr>
            <a:xfrm rot="21600000">
              <a:off x="2683793" y="2308241"/>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Melhorar</a:t>
              </a:r>
              <a:endParaRPr lang="pt-PT" sz="2000" b="1" kern="1200" dirty="0">
                <a:latin typeface="Arial" panose="020B0604020202020204" pitchFamily="34" charset="0"/>
                <a:cs typeface="Arial" panose="020B0604020202020204" pitchFamily="34" charset="0"/>
              </a:endParaRPr>
            </a:p>
          </p:txBody>
        </p:sp>
      </p:grpSp>
      <p:sp>
        <p:nvSpPr>
          <p:cNvPr id="6" name="Rectângulo 5"/>
          <p:cNvSpPr/>
          <p:nvPr/>
        </p:nvSpPr>
        <p:spPr>
          <a:xfrm>
            <a:off x="5213711" y="400103"/>
            <a:ext cx="3600400"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Resultados alcançados</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41174461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p:cNvSpPr txBox="1"/>
          <p:nvPr/>
        </p:nvSpPr>
        <p:spPr>
          <a:xfrm>
            <a:off x="1973952" y="1052736"/>
            <a:ext cx="6954799" cy="5632311"/>
          </a:xfrm>
          <a:prstGeom prst="rect">
            <a:avLst/>
          </a:prstGeom>
          <a:solidFill>
            <a:schemeClr val="tx2">
              <a:lumMod val="20000"/>
              <a:lumOff val="80000"/>
            </a:schemeClr>
          </a:solidFill>
          <a:ln>
            <a:solidFill>
              <a:schemeClr val="accent1"/>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pPr>
              <a:lnSpc>
                <a:spcPct val="150000"/>
              </a:lnSpc>
            </a:pPr>
            <a:r>
              <a:rPr lang="pt-PT" sz="2400" dirty="0" smtClean="0">
                <a:latin typeface="Arial" panose="020B0604020202020204" pitchFamily="34" charset="0"/>
                <a:cs typeface="Arial" panose="020B0604020202020204" pitchFamily="34" charset="0"/>
              </a:rPr>
              <a:t>Controlo </a:t>
            </a:r>
            <a:r>
              <a:rPr lang="pt-PT" sz="2400" dirty="0">
                <a:latin typeface="Arial" panose="020B0604020202020204" pitchFamily="34" charset="0"/>
                <a:cs typeface="Arial" panose="020B0604020202020204" pitchFamily="34" charset="0"/>
              </a:rPr>
              <a:t>do espaço interior e exterior da escola e acompanhamento de alunos acidentados; </a:t>
            </a:r>
            <a:endParaRPr lang="pt-PT" sz="2400" dirty="0" smtClean="0">
              <a:latin typeface="Arial" panose="020B0604020202020204" pitchFamily="34" charset="0"/>
              <a:cs typeface="Arial" panose="020B0604020202020204" pitchFamily="34" charset="0"/>
            </a:endParaRPr>
          </a:p>
          <a:p>
            <a:pPr>
              <a:lnSpc>
                <a:spcPct val="150000"/>
              </a:lnSpc>
            </a:pPr>
            <a:r>
              <a:rPr lang="pt-PT" sz="2400" dirty="0" smtClean="0">
                <a:latin typeface="Arial" panose="020B0604020202020204" pitchFamily="34" charset="0"/>
                <a:cs typeface="Arial" panose="020B0604020202020204" pitchFamily="34" charset="0"/>
              </a:rPr>
              <a:t>Criação </a:t>
            </a:r>
            <a:r>
              <a:rPr lang="pt-PT" sz="2400" dirty="0">
                <a:latin typeface="Arial" panose="020B0604020202020204" pitchFamily="34" charset="0"/>
                <a:cs typeface="Arial" panose="020B0604020202020204" pitchFamily="34" charset="0"/>
              </a:rPr>
              <a:t>de acessibilidades a colaboradores e alunos portadores de deficiência; </a:t>
            </a:r>
          </a:p>
          <a:p>
            <a:pPr>
              <a:lnSpc>
                <a:spcPct val="150000"/>
              </a:lnSpc>
            </a:pPr>
            <a:r>
              <a:rPr lang="pt-PT" sz="2400" dirty="0" smtClean="0">
                <a:latin typeface="Arial" panose="020B0604020202020204" pitchFamily="34" charset="0"/>
                <a:cs typeface="Arial" panose="020B0604020202020204" pitchFamily="34" charset="0"/>
              </a:rPr>
              <a:t>Melhoria </a:t>
            </a:r>
            <a:r>
              <a:rPr lang="pt-PT" sz="2400" dirty="0">
                <a:latin typeface="Arial" panose="020B0604020202020204" pitchFamily="34" charset="0"/>
                <a:cs typeface="Arial" panose="020B0604020202020204" pitchFamily="34" charset="0"/>
              </a:rPr>
              <a:t>do bem-estar dos colaboradores; Envolvimento dos pais/encarregados de educação e alunos nas atividades; </a:t>
            </a:r>
            <a:endParaRPr lang="pt-PT" sz="2400" dirty="0" smtClean="0">
              <a:latin typeface="Arial" panose="020B0604020202020204" pitchFamily="34" charset="0"/>
              <a:cs typeface="Arial" panose="020B0604020202020204" pitchFamily="34" charset="0"/>
            </a:endParaRPr>
          </a:p>
          <a:p>
            <a:pPr>
              <a:lnSpc>
                <a:spcPct val="150000"/>
              </a:lnSpc>
            </a:pPr>
            <a:r>
              <a:rPr lang="pt-PT" sz="2400" dirty="0" smtClean="0">
                <a:latin typeface="Arial" panose="020B0604020202020204" pitchFamily="34" charset="0"/>
                <a:cs typeface="Arial" panose="020B0604020202020204" pitchFamily="34" charset="0"/>
              </a:rPr>
              <a:t>Aperfeiçoamento </a:t>
            </a:r>
            <a:r>
              <a:rPr lang="pt-PT" sz="2400" dirty="0">
                <a:latin typeface="Arial" panose="020B0604020202020204" pitchFamily="34" charset="0"/>
                <a:cs typeface="Arial" panose="020B0604020202020204" pitchFamily="34" charset="0"/>
              </a:rPr>
              <a:t>das condições gerais de utilização dos recursos </a:t>
            </a:r>
            <a:r>
              <a:rPr lang="pt-PT" sz="2400" dirty="0" smtClean="0">
                <a:latin typeface="Arial" panose="020B0604020202020204" pitchFamily="34" charset="0"/>
                <a:cs typeface="Arial" panose="020B0604020202020204" pitchFamily="34" charset="0"/>
              </a:rPr>
              <a:t>tecnológicos; </a:t>
            </a:r>
          </a:p>
          <a:p>
            <a:pPr>
              <a:lnSpc>
                <a:spcPct val="150000"/>
              </a:lnSpc>
            </a:pPr>
            <a:r>
              <a:rPr lang="pt-PT" sz="2400" dirty="0" smtClean="0">
                <a:latin typeface="Arial" panose="020B0604020202020204" pitchFamily="34" charset="0"/>
                <a:cs typeface="Arial" panose="020B0604020202020204" pitchFamily="34" charset="0"/>
              </a:rPr>
              <a:t>Melhoria </a:t>
            </a:r>
            <a:r>
              <a:rPr lang="pt-PT" sz="2400" dirty="0">
                <a:latin typeface="Arial" panose="020B0604020202020204" pitchFamily="34" charset="0"/>
                <a:cs typeface="Arial" panose="020B0604020202020204" pitchFamily="34" charset="0"/>
              </a:rPr>
              <a:t>da qualidade das refeições </a:t>
            </a:r>
            <a:r>
              <a:rPr lang="pt-PT" sz="2400" dirty="0" smtClean="0">
                <a:latin typeface="Arial" panose="020B0604020202020204" pitchFamily="34" charset="0"/>
                <a:cs typeface="Arial" panose="020B0604020202020204" pitchFamily="34" charset="0"/>
              </a:rPr>
              <a:t>fornecidas.</a:t>
            </a:r>
          </a:p>
        </p:txBody>
      </p:sp>
      <p:grpSp>
        <p:nvGrpSpPr>
          <p:cNvPr id="7" name="Grupo 6"/>
          <p:cNvGrpSpPr/>
          <p:nvPr/>
        </p:nvGrpSpPr>
        <p:grpSpPr>
          <a:xfrm>
            <a:off x="0" y="4898259"/>
            <a:ext cx="1959741" cy="1959741"/>
            <a:chOff x="2109798" y="2308241"/>
            <a:chExt cx="1959741" cy="1959741"/>
          </a:xfrm>
        </p:grpSpPr>
        <p:sp>
          <p:nvSpPr>
            <p:cNvPr id="9" name="Circular 8"/>
            <p:cNvSpPr/>
            <p:nvPr/>
          </p:nvSpPr>
          <p:spPr>
            <a:xfrm rot="16200000">
              <a:off x="2109798" y="2308241"/>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Circular 4"/>
            <p:cNvSpPr/>
            <p:nvPr/>
          </p:nvSpPr>
          <p:spPr>
            <a:xfrm rot="21600000">
              <a:off x="2683793" y="2308241"/>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Melhorar</a:t>
              </a:r>
              <a:endParaRPr lang="pt-PT" sz="2000" b="1" kern="1200" dirty="0">
                <a:latin typeface="Arial" panose="020B0604020202020204" pitchFamily="34" charset="0"/>
                <a:cs typeface="Arial" panose="020B0604020202020204" pitchFamily="34" charset="0"/>
              </a:endParaRPr>
            </a:p>
          </p:txBody>
        </p:sp>
      </p:grpSp>
      <p:sp>
        <p:nvSpPr>
          <p:cNvPr id="6" name="Rectângulo 5"/>
          <p:cNvSpPr/>
          <p:nvPr/>
        </p:nvSpPr>
        <p:spPr>
          <a:xfrm>
            <a:off x="5328351" y="400103"/>
            <a:ext cx="3600400"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Resultados alcançados</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81207614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959740" y="1022030"/>
            <a:ext cx="6375111" cy="507382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nvGrpSpPr>
          <p:cNvPr id="11" name="Grupo 10"/>
          <p:cNvGrpSpPr/>
          <p:nvPr/>
        </p:nvGrpSpPr>
        <p:grpSpPr>
          <a:xfrm>
            <a:off x="107504" y="4507172"/>
            <a:ext cx="2553395" cy="2246739"/>
            <a:chOff x="2109798" y="2308241"/>
            <a:chExt cx="1959741" cy="1959741"/>
          </a:xfrm>
        </p:grpSpPr>
        <p:sp>
          <p:nvSpPr>
            <p:cNvPr id="12" name="Circular 11"/>
            <p:cNvSpPr/>
            <p:nvPr/>
          </p:nvSpPr>
          <p:spPr>
            <a:xfrm rot="16200000">
              <a:off x="2109798" y="2308241"/>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3" name="Circular 4"/>
            <p:cNvSpPr/>
            <p:nvPr/>
          </p:nvSpPr>
          <p:spPr>
            <a:xfrm rot="21600000">
              <a:off x="2683793" y="2308241"/>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2014-2015</a:t>
              </a:r>
              <a:endParaRPr lang="pt-PT" sz="2000" b="1" kern="1200" dirty="0">
                <a:latin typeface="Arial" panose="020B0604020202020204" pitchFamily="34" charset="0"/>
                <a:cs typeface="Arial" panose="020B0604020202020204" pitchFamily="34" charset="0"/>
              </a:endParaRPr>
            </a:p>
          </p:txBody>
        </p:sp>
      </p:grpSp>
      <p:sp>
        <p:nvSpPr>
          <p:cNvPr id="7" name="Rectângulo 6"/>
          <p:cNvSpPr/>
          <p:nvPr/>
        </p:nvSpPr>
        <p:spPr>
          <a:xfrm>
            <a:off x="2123728" y="562891"/>
            <a:ext cx="6120680"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algn="just"/>
            <a:r>
              <a:rPr lang="pt-PT" sz="2400" b="1" dirty="0">
                <a:solidFill>
                  <a:srgbClr val="000000"/>
                </a:solidFill>
                <a:latin typeface="Arial" panose="020B0604020202020204" pitchFamily="34" charset="0"/>
                <a:cs typeface="Arial" panose="020B0604020202020204" pitchFamily="34" charset="0"/>
              </a:rPr>
              <a:t>A autoavaliação é um processo cíclico</a:t>
            </a:r>
          </a:p>
        </p:txBody>
      </p:sp>
    </p:spTree>
    <p:extLst>
      <p:ext uri="{BB962C8B-B14F-4D97-AF65-F5344CB8AC3E}">
        <p14:creationId xmlns:p14="http://schemas.microsoft.com/office/powerpoint/2010/main" xmlns="" val="311152900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a 1"/>
          <p:cNvGraphicFramePr/>
          <p:nvPr>
            <p:extLst>
              <p:ext uri="{D42A27DB-BD31-4B8C-83A1-F6EECF244321}">
                <p14:modId xmlns:p14="http://schemas.microsoft.com/office/powerpoint/2010/main" xmlns="" val="2401661600"/>
              </p:ext>
            </p:extLst>
          </p:nvPr>
        </p:nvGraphicFramePr>
        <p:xfrm>
          <a:off x="1763688" y="836712"/>
          <a:ext cx="6912768" cy="51495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3289296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3"/>
          <p:cNvGrpSpPr/>
          <p:nvPr/>
        </p:nvGrpSpPr>
        <p:grpSpPr>
          <a:xfrm>
            <a:off x="1042570" y="286993"/>
            <a:ext cx="1959741" cy="1959741"/>
            <a:chOff x="2109798" y="257979"/>
            <a:chExt cx="1959741" cy="1959741"/>
          </a:xfrm>
        </p:grpSpPr>
        <p:sp>
          <p:nvSpPr>
            <p:cNvPr id="5" name="Circular 4"/>
            <p:cNvSpPr/>
            <p:nvPr/>
          </p:nvSpPr>
          <p:spPr>
            <a:xfrm>
              <a:off x="2109798" y="257979"/>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 name="Circular 4"/>
            <p:cNvSpPr/>
            <p:nvPr/>
          </p:nvSpPr>
          <p:spPr>
            <a:xfrm>
              <a:off x="2683793" y="831974"/>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Início</a:t>
              </a:r>
              <a:endParaRPr lang="pt-PT" sz="2000" b="1" kern="1200" dirty="0">
                <a:latin typeface="Arial" panose="020B0604020202020204" pitchFamily="34" charset="0"/>
                <a:cs typeface="Arial" panose="020B0604020202020204" pitchFamily="34" charset="0"/>
              </a:endParaRPr>
            </a:p>
          </p:txBody>
        </p:sp>
      </p:grpSp>
      <p:sp>
        <p:nvSpPr>
          <p:cNvPr id="8" name="CaixaDeTexto 7"/>
          <p:cNvSpPr txBox="1"/>
          <p:nvPr/>
        </p:nvSpPr>
        <p:spPr>
          <a:xfrm>
            <a:off x="2707645" y="1988840"/>
            <a:ext cx="6177163" cy="4524315"/>
          </a:xfrm>
          <a:prstGeom prst="rect">
            <a:avLst/>
          </a:prstGeom>
          <a:solidFill>
            <a:schemeClr val="tx2">
              <a:lumMod val="20000"/>
              <a:lumOff val="80000"/>
            </a:schemeClr>
          </a:solidFill>
          <a:ln>
            <a:solidFill>
              <a:srgbClr val="0070C0"/>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pPr>
              <a:lnSpc>
                <a:spcPct val="150000"/>
              </a:lnSpc>
            </a:pPr>
            <a:r>
              <a:rPr lang="pt-PT" sz="2400" dirty="0">
                <a:latin typeface="Arial" panose="020B0604020202020204" pitchFamily="34" charset="0"/>
                <a:cs typeface="Arial" panose="020B0604020202020204" pitchFamily="34" charset="0"/>
              </a:rPr>
              <a:t>Programas e Projetos de autoavaliação (desde 1991):</a:t>
            </a:r>
          </a:p>
          <a:p>
            <a:pPr>
              <a:lnSpc>
                <a:spcPct val="150000"/>
              </a:lnSpc>
            </a:pPr>
            <a:r>
              <a:rPr lang="pt-PT" sz="2400" dirty="0" smtClean="0">
                <a:latin typeface="Arial" panose="020B0604020202020204" pitchFamily="34" charset="0"/>
                <a:cs typeface="Arial" panose="020B0604020202020204" pitchFamily="34" charset="0"/>
              </a:rPr>
              <a:t>Observatório </a:t>
            </a:r>
            <a:r>
              <a:rPr lang="pt-PT" sz="2400" dirty="0">
                <a:latin typeface="Arial" panose="020B0604020202020204" pitchFamily="34" charset="0"/>
                <a:cs typeface="Arial" panose="020B0604020202020204" pitchFamily="34" charset="0"/>
              </a:rPr>
              <a:t>da qualidade das escolas; PEPT 2000; </a:t>
            </a:r>
            <a:endParaRPr lang="pt-PT" sz="2400" dirty="0" smtClean="0">
              <a:latin typeface="Arial" panose="020B0604020202020204" pitchFamily="34" charset="0"/>
              <a:cs typeface="Arial" panose="020B0604020202020204" pitchFamily="34" charset="0"/>
            </a:endParaRPr>
          </a:p>
          <a:p>
            <a:pPr>
              <a:lnSpc>
                <a:spcPct val="150000"/>
              </a:lnSpc>
            </a:pPr>
            <a:r>
              <a:rPr lang="pt-PT" sz="2400" dirty="0">
                <a:latin typeface="Arial" panose="020B0604020202020204" pitchFamily="34" charset="0"/>
                <a:cs typeface="Arial" panose="020B0604020202020204" pitchFamily="34" charset="0"/>
              </a:rPr>
              <a:t>P</a:t>
            </a:r>
            <a:r>
              <a:rPr lang="pt-PT" sz="2400" dirty="0" smtClean="0">
                <a:latin typeface="Arial" panose="020B0604020202020204" pitchFamily="34" charset="0"/>
                <a:cs typeface="Arial" panose="020B0604020202020204" pitchFamily="34" charset="0"/>
              </a:rPr>
              <a:t>rojeto </a:t>
            </a:r>
            <a:r>
              <a:rPr lang="pt-PT" sz="2400" dirty="0">
                <a:latin typeface="Arial" panose="020B0604020202020204" pitchFamily="34" charset="0"/>
                <a:cs typeface="Arial" panose="020B0604020202020204" pitchFamily="34" charset="0"/>
              </a:rPr>
              <a:t>piloto europeu de avaliação da qualidade na educação </a:t>
            </a:r>
            <a:r>
              <a:rPr lang="pt-PT" sz="2400" dirty="0" smtClean="0">
                <a:latin typeface="Arial" panose="020B0604020202020204" pitchFamily="34" charset="0"/>
                <a:cs typeface="Arial" panose="020B0604020202020204" pitchFamily="34" charset="0"/>
              </a:rPr>
              <a:t>escolar; </a:t>
            </a:r>
            <a:r>
              <a:rPr lang="pt-PT" sz="2400" dirty="0">
                <a:latin typeface="Arial" panose="020B0604020202020204" pitchFamily="34" charset="0"/>
                <a:cs typeface="Arial" panose="020B0604020202020204" pitchFamily="34" charset="0"/>
              </a:rPr>
              <a:t>projeto qualidade </a:t>
            </a:r>
            <a:r>
              <a:rPr lang="pt-PT" sz="2400" dirty="0" smtClean="0">
                <a:latin typeface="Arial" panose="020B0604020202020204" pitchFamily="34" charset="0"/>
                <a:cs typeface="Arial" panose="020B0604020202020204" pitchFamily="34" charset="0"/>
              </a:rPr>
              <a:t>XXI.  </a:t>
            </a:r>
          </a:p>
          <a:p>
            <a:pPr>
              <a:lnSpc>
                <a:spcPct val="150000"/>
              </a:lnSpc>
            </a:pPr>
            <a:r>
              <a:rPr lang="pt-PT" sz="2400" dirty="0" smtClean="0">
                <a:solidFill>
                  <a:schemeClr val="tx1"/>
                </a:solidFill>
                <a:latin typeface="Arial" panose="020B0604020202020204" pitchFamily="34" charset="0"/>
                <a:cs typeface="Arial" panose="020B0604020202020204" pitchFamily="34" charset="0"/>
              </a:rPr>
              <a:t>Contou com um </a:t>
            </a:r>
            <a:r>
              <a:rPr lang="pt-PT" sz="2400" b="1" dirty="0" smtClean="0">
                <a:solidFill>
                  <a:schemeClr val="tx1"/>
                </a:solidFill>
                <a:latin typeface="Arial" panose="020B0604020202020204" pitchFamily="34" charset="0"/>
                <a:cs typeface="Arial" panose="020B0604020202020204" pitchFamily="34" charset="0"/>
              </a:rPr>
              <a:t>amigo crítico</a:t>
            </a:r>
            <a:r>
              <a:rPr lang="pt-PT" sz="2400" dirty="0" smtClean="0">
                <a:solidFill>
                  <a:schemeClr val="tx1"/>
                </a:solidFill>
                <a:latin typeface="Arial" panose="020B0604020202020204" pitchFamily="34" charset="0"/>
                <a:cs typeface="Arial" panose="020B0604020202020204" pitchFamily="34" charset="0"/>
              </a:rPr>
              <a:t>. </a:t>
            </a:r>
          </a:p>
        </p:txBody>
      </p:sp>
      <p:sp>
        <p:nvSpPr>
          <p:cNvPr id="2" name="Rectângulo 1"/>
          <p:cNvSpPr/>
          <p:nvPr/>
        </p:nvSpPr>
        <p:spPr>
          <a:xfrm>
            <a:off x="6999280" y="792085"/>
            <a:ext cx="1872208"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Introdução</a:t>
            </a:r>
            <a:endParaRPr lang="pt-PT" sz="2400" dirty="0">
              <a:solidFill>
                <a:schemeClr val="tx1"/>
              </a:solidFill>
            </a:endParaRPr>
          </a:p>
        </p:txBody>
      </p:sp>
    </p:spTree>
    <p:extLst>
      <p:ext uri="{BB962C8B-B14F-4D97-AF65-F5344CB8AC3E}">
        <p14:creationId xmlns:p14="http://schemas.microsoft.com/office/powerpoint/2010/main" xmlns="" val="36206609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ircular 4"/>
          <p:cNvSpPr/>
          <p:nvPr/>
        </p:nvSpPr>
        <p:spPr>
          <a:xfrm rot="3493273">
            <a:off x="184692" y="4556252"/>
            <a:ext cx="766936" cy="112639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endParaRPr lang="pt-PT" sz="2000" b="1" kern="1200" dirty="0">
              <a:latin typeface="Arial" panose="020B0604020202020204" pitchFamily="34" charset="0"/>
              <a:cs typeface="Arial" panose="020B0604020202020204" pitchFamily="34" charset="0"/>
            </a:endParaRPr>
          </a:p>
        </p:txBody>
      </p:sp>
      <p:sp>
        <p:nvSpPr>
          <p:cNvPr id="4" name="CaixaDeTexto 3"/>
          <p:cNvSpPr txBox="1"/>
          <p:nvPr/>
        </p:nvSpPr>
        <p:spPr>
          <a:xfrm>
            <a:off x="1763688" y="620688"/>
            <a:ext cx="6912768" cy="5909310"/>
          </a:xfrm>
          <a:prstGeom prst="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lvl="0">
              <a:lnSpc>
                <a:spcPct val="150000"/>
              </a:lnSpc>
            </a:pPr>
            <a:r>
              <a:rPr lang="pt-PT" sz="2400" dirty="0">
                <a:solidFill>
                  <a:schemeClr val="bg1"/>
                </a:solidFill>
                <a:latin typeface="Arial" panose="020B0604020202020204" pitchFamily="34" charset="0"/>
                <a:cs typeface="Arial" panose="020B0604020202020204" pitchFamily="34" charset="0"/>
              </a:rPr>
              <a:t>A </a:t>
            </a:r>
            <a:r>
              <a:rPr lang="pt-PT" sz="2400" dirty="0">
                <a:latin typeface="Arial" panose="020B0604020202020204" pitchFamily="34" charset="0"/>
                <a:cs typeface="Arial" panose="020B0604020202020204" pitchFamily="34" charset="0"/>
              </a:rPr>
              <a:t>equipa de autoavaliação deve ser olhada como instrumento de validação de boas práticas educativas. Deve, ainda, expressar o orgulho de </a:t>
            </a:r>
            <a:r>
              <a:rPr lang="pt-PT" sz="2400" b="1" dirty="0">
                <a:latin typeface="Arial" panose="020B0604020202020204" pitchFamily="34" charset="0"/>
                <a:cs typeface="Arial" panose="020B0604020202020204" pitchFamily="34" charset="0"/>
              </a:rPr>
              <a:t>fazer da escola, uma escola de verdadeiros aprendentes. </a:t>
            </a:r>
            <a:endParaRPr lang="pt-PT" sz="2400" b="1" dirty="0" smtClean="0">
              <a:latin typeface="Arial" panose="020B0604020202020204" pitchFamily="34" charset="0"/>
              <a:cs typeface="Arial" panose="020B0604020202020204" pitchFamily="34" charset="0"/>
            </a:endParaRPr>
          </a:p>
          <a:p>
            <a:pPr lvl="0">
              <a:lnSpc>
                <a:spcPct val="150000"/>
              </a:lnSpc>
            </a:pPr>
            <a:r>
              <a:rPr lang="pt-PT" sz="2400" b="1" dirty="0" smtClean="0">
                <a:latin typeface="Arial" panose="020B0604020202020204" pitchFamily="34" charset="0"/>
                <a:cs typeface="Arial" panose="020B0604020202020204" pitchFamily="34" charset="0"/>
              </a:rPr>
              <a:t>Mediante </a:t>
            </a:r>
            <a:r>
              <a:rPr lang="pt-PT" sz="2400" b="1" dirty="0">
                <a:latin typeface="Arial" panose="020B0604020202020204" pitchFamily="34" charset="0"/>
                <a:cs typeface="Arial" panose="020B0604020202020204" pitchFamily="34" charset="0"/>
              </a:rPr>
              <a:t>os constrangimentos, deve ter a coragem de fazer parte de uma política de oportunidades</a:t>
            </a:r>
            <a:r>
              <a:rPr lang="pt-PT" sz="2400" dirty="0">
                <a:latin typeface="Arial" panose="020B0604020202020204" pitchFamily="34" charset="0"/>
                <a:cs typeface="Arial" panose="020B0604020202020204" pitchFamily="34" charset="0"/>
              </a:rPr>
              <a:t>. E deve incitar à promoção do sucesso académico e emocional dos alunos de forma a preparar o futuro.</a:t>
            </a:r>
          </a:p>
          <a:p>
            <a:endParaRPr lang="pt-PT" dirty="0"/>
          </a:p>
        </p:txBody>
      </p:sp>
    </p:spTree>
    <p:extLst>
      <p:ext uri="{BB962C8B-B14F-4D97-AF65-F5344CB8AC3E}">
        <p14:creationId xmlns:p14="http://schemas.microsoft.com/office/powerpoint/2010/main" xmlns="" val="150246366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195736" y="316928"/>
            <a:ext cx="6264696" cy="4624240"/>
          </a:xfrm>
          <a:prstGeom prst="rect">
            <a:avLst/>
          </a:prstGeom>
        </p:spPr>
      </p:pic>
      <p:sp>
        <p:nvSpPr>
          <p:cNvPr id="7" name="Subtítulo 2"/>
          <p:cNvSpPr txBox="1">
            <a:spLocks/>
          </p:cNvSpPr>
          <p:nvPr/>
        </p:nvSpPr>
        <p:spPr>
          <a:xfrm>
            <a:off x="2627784" y="4950118"/>
            <a:ext cx="6120680" cy="1728192"/>
          </a:xfrm>
          <a:prstGeom prst="rect">
            <a:avLst/>
          </a:prstGeom>
        </p:spPr>
        <p:style>
          <a:lnRef idx="0">
            <a:schemeClr val="accent5"/>
          </a:lnRef>
          <a:fillRef idx="3">
            <a:schemeClr val="accent5"/>
          </a:fillRef>
          <a:effectRef idx="3">
            <a:schemeClr val="accent5"/>
          </a:effectRef>
          <a:fontRef idx="minor">
            <a:schemeClr val="lt1"/>
          </a:fontRef>
        </p:style>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pt-PT" sz="2800" dirty="0" smtClean="0">
                <a:latin typeface="Arial" panose="020B0604020202020204" pitchFamily="34" charset="0"/>
                <a:cs typeface="Arial" panose="020B0604020202020204" pitchFamily="34" charset="0"/>
              </a:rPr>
              <a:t>Agrupamento de Escolas do Fundão</a:t>
            </a:r>
          </a:p>
          <a:p>
            <a:pPr marL="0" indent="0">
              <a:buNone/>
            </a:pPr>
            <a:r>
              <a:rPr lang="pt-PT" sz="2000" dirty="0" smtClean="0">
                <a:latin typeface="Arial" panose="020B0604020202020204" pitchFamily="34" charset="0"/>
                <a:cs typeface="Arial" panose="020B0604020202020204" pitchFamily="34" charset="0"/>
                <a:hlinkClick r:id="rId3"/>
              </a:rPr>
              <a:t>esecfundao@gmail.com</a:t>
            </a:r>
            <a:endParaRPr lang="pt-PT" sz="2000" dirty="0" smtClean="0">
              <a:latin typeface="Arial" panose="020B0604020202020204" pitchFamily="34" charset="0"/>
              <a:cs typeface="Arial" panose="020B0604020202020204" pitchFamily="34" charset="0"/>
            </a:endParaRPr>
          </a:p>
          <a:p>
            <a:pPr marL="0" indent="0">
              <a:buNone/>
            </a:pPr>
            <a:r>
              <a:rPr lang="pt-PT" sz="2000" dirty="0" smtClean="0">
                <a:latin typeface="Arial" panose="020B0604020202020204" pitchFamily="34" charset="0"/>
                <a:cs typeface="Arial" panose="020B0604020202020204" pitchFamily="34" charset="0"/>
                <a:hlinkClick r:id="rId4"/>
              </a:rPr>
              <a:t>anapina@esfundao.pt</a:t>
            </a:r>
            <a:endParaRPr lang="pt-PT" sz="2000" dirty="0" smtClean="0">
              <a:latin typeface="Arial" panose="020B0604020202020204" pitchFamily="34" charset="0"/>
              <a:cs typeface="Arial" panose="020B0604020202020204" pitchFamily="34" charset="0"/>
            </a:endParaRPr>
          </a:p>
          <a:p>
            <a:pPr marL="0" indent="0">
              <a:buNone/>
            </a:pPr>
            <a:r>
              <a:rPr lang="pt-PT" sz="2000" dirty="0" smtClean="0">
                <a:latin typeface="Arial" panose="020B0604020202020204" pitchFamily="34" charset="0"/>
                <a:cs typeface="Arial" panose="020B0604020202020204" pitchFamily="34" charset="0"/>
                <a:hlinkClick r:id="rId5"/>
              </a:rPr>
              <a:t>http</a:t>
            </a:r>
            <a:r>
              <a:rPr lang="pt-PT" sz="2000" dirty="0">
                <a:latin typeface="Arial" panose="020B0604020202020204" pitchFamily="34" charset="0"/>
                <a:cs typeface="Arial" panose="020B0604020202020204" pitchFamily="34" charset="0"/>
                <a:hlinkClick r:id="rId5"/>
              </a:rPr>
              <a:t>://www.esfundao.pt</a:t>
            </a:r>
            <a:r>
              <a:rPr lang="pt-PT" sz="2000" dirty="0" smtClean="0">
                <a:latin typeface="Arial" panose="020B0604020202020204" pitchFamily="34" charset="0"/>
                <a:cs typeface="Arial" panose="020B0604020202020204" pitchFamily="34" charset="0"/>
                <a:hlinkClick r:id="rId5"/>
              </a:rPr>
              <a:t>/</a:t>
            </a:r>
            <a:r>
              <a:rPr lang="pt-PT" sz="2000" dirty="0" smtClean="0">
                <a:latin typeface="Arial" panose="020B0604020202020204" pitchFamily="34" charset="0"/>
                <a:cs typeface="Arial" panose="020B0604020202020204" pitchFamily="34" charset="0"/>
              </a:rPr>
              <a:t>  </a:t>
            </a:r>
            <a:r>
              <a:rPr lang="pt-PT" sz="2000" b="1" dirty="0"/>
              <a:t>275 750 480</a:t>
            </a:r>
          </a:p>
          <a:p>
            <a:pPr marL="0" indent="0">
              <a:lnSpc>
                <a:spcPct val="150000"/>
              </a:lnSpc>
              <a:buNone/>
            </a:pPr>
            <a:endParaRPr lang="pt-PT" sz="2800" dirty="0" smtClean="0">
              <a:latin typeface="Arial" panose="020B0604020202020204" pitchFamily="34" charset="0"/>
              <a:cs typeface="Arial" panose="020B0604020202020204" pitchFamily="34" charset="0"/>
            </a:endParaRPr>
          </a:p>
          <a:p>
            <a:pPr marL="0" indent="0">
              <a:lnSpc>
                <a:spcPct val="150000"/>
              </a:lnSpc>
              <a:buNone/>
            </a:pPr>
            <a:endParaRPr lang="pt-PT" sz="2800" dirty="0">
              <a:latin typeface="Arial" panose="020B0604020202020204" pitchFamily="34" charset="0"/>
              <a:cs typeface="Arial" panose="020B0604020202020204" pitchFamily="34" charset="0"/>
            </a:endParaRPr>
          </a:p>
        </p:txBody>
      </p:sp>
      <p:sp>
        <p:nvSpPr>
          <p:cNvPr id="8" name="Rectângulo 7"/>
          <p:cNvSpPr/>
          <p:nvPr/>
        </p:nvSpPr>
        <p:spPr>
          <a:xfrm>
            <a:off x="0" y="2691943"/>
            <a:ext cx="1195536" cy="14401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1000" dirty="0" smtClean="0">
                <a:solidFill>
                  <a:schemeClr val="tx1"/>
                </a:solidFill>
                <a:latin typeface="Arial" panose="020B0604020202020204" pitchFamily="34" charset="0"/>
                <a:cs typeface="Arial" panose="020B0604020202020204" pitchFamily="34" charset="0"/>
              </a:rPr>
              <a:t>Outubro 2014</a:t>
            </a:r>
            <a:endParaRPr lang="pt-PT" sz="1000" dirty="0">
              <a:solidFill>
                <a:schemeClr val="tx1"/>
              </a:solidFill>
              <a:latin typeface="Arial" panose="020B0604020202020204" pitchFamily="34" charset="0"/>
              <a:cs typeface="Arial" panose="020B0604020202020204" pitchFamily="34" charset="0"/>
            </a:endParaRPr>
          </a:p>
        </p:txBody>
      </p:sp>
      <p:sp>
        <p:nvSpPr>
          <p:cNvPr id="6" name="Circular 5"/>
          <p:cNvSpPr/>
          <p:nvPr/>
        </p:nvSpPr>
        <p:spPr>
          <a:xfrm>
            <a:off x="-23664" y="4509120"/>
            <a:ext cx="2651448" cy="2348880"/>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r>
              <a:rPr lang="pt-PT" sz="2000" b="1" smtClean="0">
                <a:latin typeface="Arial" panose="020B0604020202020204" pitchFamily="34" charset="0"/>
                <a:cs typeface="Arial" panose="020B0604020202020204" pitchFamily="34" charset="0"/>
              </a:rPr>
              <a:t>Bem-hajam </a:t>
            </a:r>
            <a:r>
              <a:rPr lang="pt-PT" sz="2000" b="1" dirty="0" smtClean="0">
                <a:latin typeface="Arial" panose="020B0604020202020204" pitchFamily="34" charset="0"/>
                <a:cs typeface="Arial" panose="020B0604020202020204" pitchFamily="34" charset="0"/>
              </a:rPr>
              <a:t>pela oportunidade que nos deram</a:t>
            </a:r>
            <a:endParaRPr lang="pt-PT"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2551418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3"/>
          <p:cNvGrpSpPr/>
          <p:nvPr/>
        </p:nvGrpSpPr>
        <p:grpSpPr>
          <a:xfrm>
            <a:off x="993195" y="107033"/>
            <a:ext cx="1959741" cy="1959741"/>
            <a:chOff x="2109798" y="257979"/>
            <a:chExt cx="1959741" cy="1959741"/>
          </a:xfrm>
        </p:grpSpPr>
        <p:sp>
          <p:nvSpPr>
            <p:cNvPr id="5" name="Circular 4"/>
            <p:cNvSpPr/>
            <p:nvPr/>
          </p:nvSpPr>
          <p:spPr>
            <a:xfrm>
              <a:off x="2109798" y="257979"/>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 name="Circular 4"/>
            <p:cNvSpPr/>
            <p:nvPr/>
          </p:nvSpPr>
          <p:spPr>
            <a:xfrm>
              <a:off x="2683793" y="831974"/>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Início</a:t>
              </a:r>
              <a:endParaRPr lang="pt-PT" sz="2000" b="1" kern="1200" dirty="0">
                <a:latin typeface="Arial" panose="020B0604020202020204" pitchFamily="34" charset="0"/>
                <a:cs typeface="Arial" panose="020B0604020202020204" pitchFamily="34" charset="0"/>
              </a:endParaRPr>
            </a:p>
          </p:txBody>
        </p:sp>
      </p:grpSp>
      <p:sp>
        <p:nvSpPr>
          <p:cNvPr id="8" name="CaixaDeTexto 7"/>
          <p:cNvSpPr txBox="1"/>
          <p:nvPr/>
        </p:nvSpPr>
        <p:spPr>
          <a:xfrm>
            <a:off x="2718587" y="2068587"/>
            <a:ext cx="6177163" cy="2954655"/>
          </a:xfrm>
          <a:prstGeom prst="rect">
            <a:avLst/>
          </a:prstGeom>
          <a:solidFill>
            <a:schemeClr val="tx2">
              <a:lumMod val="20000"/>
              <a:lumOff val="80000"/>
            </a:schemeClr>
          </a:solidFill>
        </p:spPr>
        <p:style>
          <a:lnRef idx="2">
            <a:schemeClr val="accent5"/>
          </a:lnRef>
          <a:fillRef idx="1">
            <a:schemeClr val="lt1"/>
          </a:fillRef>
          <a:effectRef idx="0">
            <a:schemeClr val="accent5"/>
          </a:effectRef>
          <a:fontRef idx="minor">
            <a:schemeClr val="dk1"/>
          </a:fontRef>
        </p:style>
        <p:txBody>
          <a:bodyPr wrap="square" rtlCol="0">
            <a:spAutoFit/>
          </a:bodyPr>
          <a:lstStyle/>
          <a:p>
            <a:endParaRPr lang="pt-PT" sz="2400" dirty="0" smtClean="0">
              <a:latin typeface="Arial" panose="020B0604020202020204" pitchFamily="34" charset="0"/>
              <a:cs typeface="Arial" panose="020B0604020202020204" pitchFamily="34" charset="0"/>
            </a:endParaRPr>
          </a:p>
          <a:p>
            <a:pPr>
              <a:lnSpc>
                <a:spcPct val="150000"/>
              </a:lnSpc>
            </a:pPr>
            <a:r>
              <a:rPr lang="pt-PT" sz="2400" dirty="0">
                <a:latin typeface="Arial" panose="020B0604020202020204" pitchFamily="34" charset="0"/>
                <a:cs typeface="Arial" panose="020B0604020202020204" pitchFamily="34" charset="0"/>
              </a:rPr>
              <a:t>Modelo CAF (implementação 2007/2008)</a:t>
            </a:r>
          </a:p>
          <a:p>
            <a:pPr>
              <a:lnSpc>
                <a:spcPct val="150000"/>
              </a:lnSpc>
            </a:pPr>
            <a:r>
              <a:rPr lang="pt-PT" sz="2400" dirty="0" smtClean="0">
                <a:latin typeface="Arial" panose="020B0604020202020204" pitchFamily="34" charset="0"/>
                <a:cs typeface="Arial" panose="020B0604020202020204" pitchFamily="34" charset="0"/>
              </a:rPr>
              <a:t>Generalização </a:t>
            </a:r>
            <a:r>
              <a:rPr lang="pt-PT" sz="2400" dirty="0">
                <a:latin typeface="Arial" panose="020B0604020202020204" pitchFamily="34" charset="0"/>
                <a:cs typeface="Arial" panose="020B0604020202020204" pitchFamily="34" charset="0"/>
              </a:rPr>
              <a:t>do Modelo CAF no Agrupamento de Escolas do Fundão </a:t>
            </a:r>
            <a:r>
              <a:rPr lang="pt-PT" sz="2400" dirty="0" smtClean="0">
                <a:latin typeface="Arial" panose="020B0604020202020204" pitchFamily="34" charset="0"/>
                <a:cs typeface="Arial" panose="020B0604020202020204" pitchFamily="34" charset="0"/>
              </a:rPr>
              <a:t>(desde 2011/2012</a:t>
            </a:r>
            <a:r>
              <a:rPr lang="pt-PT" sz="2400" dirty="0">
                <a:latin typeface="Arial" panose="020B0604020202020204" pitchFamily="34" charset="0"/>
                <a:cs typeface="Arial" panose="020B0604020202020204" pitchFamily="34" charset="0"/>
              </a:rPr>
              <a:t>)</a:t>
            </a:r>
          </a:p>
          <a:p>
            <a:endParaRPr lang="pt-PT" dirty="0"/>
          </a:p>
        </p:txBody>
      </p:sp>
      <p:sp>
        <p:nvSpPr>
          <p:cNvPr id="7" name="Rectângulo 6"/>
          <p:cNvSpPr/>
          <p:nvPr/>
        </p:nvSpPr>
        <p:spPr>
          <a:xfrm>
            <a:off x="6999280" y="792085"/>
            <a:ext cx="1872208"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Introdução</a:t>
            </a:r>
            <a:endParaRPr lang="pt-PT" sz="2400" dirty="0">
              <a:solidFill>
                <a:schemeClr val="tx1"/>
              </a:solidFill>
            </a:endParaRPr>
          </a:p>
        </p:txBody>
      </p:sp>
    </p:spTree>
    <p:extLst>
      <p:ext uri="{BB962C8B-B14F-4D97-AF65-F5344CB8AC3E}">
        <p14:creationId xmlns:p14="http://schemas.microsoft.com/office/powerpoint/2010/main" xmlns="" val="38298083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3"/>
          <p:cNvGrpSpPr/>
          <p:nvPr/>
        </p:nvGrpSpPr>
        <p:grpSpPr>
          <a:xfrm>
            <a:off x="1043608" y="0"/>
            <a:ext cx="1841444" cy="1959740"/>
            <a:chOff x="2109798" y="257979"/>
            <a:chExt cx="1959741" cy="1959741"/>
          </a:xfrm>
        </p:grpSpPr>
        <p:sp>
          <p:nvSpPr>
            <p:cNvPr id="5" name="Circular 4"/>
            <p:cNvSpPr/>
            <p:nvPr/>
          </p:nvSpPr>
          <p:spPr>
            <a:xfrm>
              <a:off x="2109798" y="257979"/>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 name="Circular 4"/>
            <p:cNvSpPr/>
            <p:nvPr/>
          </p:nvSpPr>
          <p:spPr>
            <a:xfrm>
              <a:off x="2683793" y="831974"/>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400" b="1" kern="1200" dirty="0" smtClean="0">
                  <a:latin typeface="Arial" panose="020B0604020202020204" pitchFamily="34" charset="0"/>
                  <a:cs typeface="Arial" panose="020B0604020202020204" pitchFamily="34" charset="0"/>
                </a:rPr>
                <a:t>Início</a:t>
              </a:r>
              <a:endParaRPr lang="pt-PT" sz="2400" b="1" kern="1200" dirty="0">
                <a:latin typeface="Arial" panose="020B0604020202020204" pitchFamily="34" charset="0"/>
                <a:cs typeface="Arial" panose="020B0604020202020204" pitchFamily="34" charset="0"/>
              </a:endParaRPr>
            </a:p>
          </p:txBody>
        </p:sp>
      </p:grpSp>
      <p:sp>
        <p:nvSpPr>
          <p:cNvPr id="8" name="CaixaDeTexto 7"/>
          <p:cNvSpPr txBox="1"/>
          <p:nvPr/>
        </p:nvSpPr>
        <p:spPr>
          <a:xfrm>
            <a:off x="2840716" y="1412776"/>
            <a:ext cx="6163130" cy="5216813"/>
          </a:xfrm>
          <a:prstGeom prst="rect">
            <a:avLst/>
          </a:prstGeom>
          <a:solidFill>
            <a:schemeClr val="tx2">
              <a:lumMod val="20000"/>
              <a:lumOff val="80000"/>
            </a:schemeClr>
          </a:solidFill>
        </p:spPr>
        <p:style>
          <a:lnRef idx="2">
            <a:schemeClr val="accent5"/>
          </a:lnRef>
          <a:fillRef idx="1">
            <a:schemeClr val="lt1"/>
          </a:fillRef>
          <a:effectRef idx="0">
            <a:schemeClr val="accent5"/>
          </a:effectRef>
          <a:fontRef idx="minor">
            <a:schemeClr val="dk1"/>
          </a:fontRef>
        </p:style>
        <p:txBody>
          <a:bodyPr wrap="square" rtlCol="0">
            <a:spAutoFit/>
          </a:bodyPr>
          <a:lstStyle/>
          <a:p>
            <a:r>
              <a:rPr lang="pt-PT" sz="2400" dirty="0" smtClean="0">
                <a:latin typeface="Arial" panose="020B0604020202020204" pitchFamily="34" charset="0"/>
                <a:cs typeface="Arial" panose="020B0604020202020204" pitchFamily="34" charset="0"/>
              </a:rPr>
              <a:t>Foram sofrendo remodelações mas todas foram constituídas por professores, assistentes técnicos, assistentes operacionais, alunos e encarregados de educação.</a:t>
            </a:r>
          </a:p>
          <a:p>
            <a:endParaRPr lang="pt-PT" sz="1100" dirty="0" smtClean="0">
              <a:latin typeface="Arial" panose="020B0604020202020204" pitchFamily="34" charset="0"/>
              <a:cs typeface="Arial" panose="020B0604020202020204" pitchFamily="34" charset="0"/>
            </a:endParaRPr>
          </a:p>
          <a:p>
            <a:r>
              <a:rPr lang="pt-PT" sz="2400" dirty="0" smtClean="0">
                <a:latin typeface="Arial" panose="020B0604020202020204" pitchFamily="34" charset="0"/>
                <a:cs typeface="Arial" panose="020B0604020202020204" pitchFamily="34" charset="0"/>
              </a:rPr>
              <a:t>O número de elementos foi diminuindo para tornar possível tempos comuns de trabalho </a:t>
            </a:r>
            <a:r>
              <a:rPr lang="pt-PT" sz="2400" b="1" dirty="0" smtClean="0">
                <a:solidFill>
                  <a:schemeClr val="tx1"/>
                </a:solidFill>
                <a:latin typeface="Arial" panose="020B0604020202020204" pitchFamily="34" charset="0"/>
                <a:cs typeface="Arial" panose="020B0604020202020204" pitchFamily="34" charset="0"/>
              </a:rPr>
              <a:t>ganhando eficácia</a:t>
            </a:r>
            <a:r>
              <a:rPr lang="pt-PT" sz="2400" dirty="0" smtClean="0">
                <a:solidFill>
                  <a:schemeClr val="tx1"/>
                </a:solidFill>
                <a:latin typeface="Arial" panose="020B0604020202020204" pitchFamily="34" charset="0"/>
                <a:cs typeface="Arial" panose="020B0604020202020204" pitchFamily="34" charset="0"/>
              </a:rPr>
              <a:t>.</a:t>
            </a:r>
          </a:p>
          <a:p>
            <a:endParaRPr lang="pt-PT" sz="2400" dirty="0" smtClean="0">
              <a:latin typeface="Arial" panose="020B0604020202020204" pitchFamily="34" charset="0"/>
              <a:cs typeface="Arial" panose="020B0604020202020204" pitchFamily="34" charset="0"/>
            </a:endParaRPr>
          </a:p>
          <a:p>
            <a:r>
              <a:rPr lang="pt-PT" sz="2400" dirty="0" smtClean="0">
                <a:latin typeface="Arial" panose="020B0604020202020204" pitchFamily="34" charset="0"/>
                <a:cs typeface="Arial" panose="020B0604020202020204" pitchFamily="34" charset="0"/>
              </a:rPr>
              <a:t>A equipa foi dividida em grupos.</a:t>
            </a:r>
          </a:p>
          <a:p>
            <a:r>
              <a:rPr lang="pt-PT" sz="2400" dirty="0" smtClean="0">
                <a:latin typeface="Arial" panose="020B0604020202020204" pitchFamily="34" charset="0"/>
                <a:cs typeface="Arial" panose="020B0604020202020204" pitchFamily="34" charset="0"/>
              </a:rPr>
              <a:t>Realizaram-se, frequentemente, reuniões plenárias para apresentação do trabalho e tomada de decisões.</a:t>
            </a:r>
            <a:endParaRPr lang="pt-PT" sz="2400" dirty="0">
              <a:latin typeface="Arial" panose="020B0604020202020204" pitchFamily="34" charset="0"/>
              <a:cs typeface="Arial" panose="020B0604020202020204" pitchFamily="34" charset="0"/>
            </a:endParaRPr>
          </a:p>
          <a:p>
            <a:endParaRPr lang="pt-PT" sz="1000" dirty="0" smtClean="0"/>
          </a:p>
        </p:txBody>
      </p:sp>
      <p:sp>
        <p:nvSpPr>
          <p:cNvPr id="7" name="Rectângulo 6"/>
          <p:cNvSpPr/>
          <p:nvPr/>
        </p:nvSpPr>
        <p:spPr>
          <a:xfrm>
            <a:off x="6999280" y="792085"/>
            <a:ext cx="1872208"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Equipas</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42115955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3"/>
          <p:cNvGrpSpPr/>
          <p:nvPr/>
        </p:nvGrpSpPr>
        <p:grpSpPr>
          <a:xfrm>
            <a:off x="755576" y="0"/>
            <a:ext cx="1959741" cy="1959741"/>
            <a:chOff x="2109798" y="257979"/>
            <a:chExt cx="1959741" cy="1959741"/>
          </a:xfrm>
        </p:grpSpPr>
        <p:sp>
          <p:nvSpPr>
            <p:cNvPr id="5" name="Circular 4"/>
            <p:cNvSpPr/>
            <p:nvPr/>
          </p:nvSpPr>
          <p:spPr>
            <a:xfrm>
              <a:off x="2109798" y="257979"/>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 name="Circular 4"/>
            <p:cNvSpPr/>
            <p:nvPr/>
          </p:nvSpPr>
          <p:spPr>
            <a:xfrm>
              <a:off x="2683793" y="831974"/>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Início</a:t>
              </a:r>
              <a:endParaRPr lang="pt-PT" sz="2000" b="1" kern="1200" dirty="0">
                <a:latin typeface="Arial" panose="020B0604020202020204" pitchFamily="34" charset="0"/>
                <a:cs typeface="Arial" panose="020B0604020202020204" pitchFamily="34" charset="0"/>
              </a:endParaRPr>
            </a:p>
          </p:txBody>
        </p:sp>
      </p:grpSp>
      <p:sp>
        <p:nvSpPr>
          <p:cNvPr id="8" name="CaixaDeTexto 7"/>
          <p:cNvSpPr txBox="1"/>
          <p:nvPr/>
        </p:nvSpPr>
        <p:spPr>
          <a:xfrm>
            <a:off x="2729350" y="2001575"/>
            <a:ext cx="6163130" cy="3709477"/>
          </a:xfrm>
          <a:prstGeom prst="rect">
            <a:avLst/>
          </a:prstGeom>
          <a:solidFill>
            <a:schemeClr val="tx2">
              <a:lumMod val="20000"/>
              <a:lumOff val="80000"/>
            </a:schemeClr>
          </a:solidFill>
        </p:spPr>
        <p:style>
          <a:lnRef idx="2">
            <a:schemeClr val="accent5"/>
          </a:lnRef>
          <a:fillRef idx="1">
            <a:schemeClr val="lt1"/>
          </a:fillRef>
          <a:effectRef idx="0">
            <a:schemeClr val="accent5"/>
          </a:effectRef>
          <a:fontRef idx="minor">
            <a:schemeClr val="dk1"/>
          </a:fontRef>
        </p:style>
        <p:txBody>
          <a:bodyPr wrap="square" rtlCol="0">
            <a:spAutoFit/>
          </a:bodyPr>
          <a:lstStyle/>
          <a:p>
            <a:endParaRPr lang="pt-PT" sz="1000" dirty="0" smtClean="0"/>
          </a:p>
          <a:p>
            <a:pPr>
              <a:lnSpc>
                <a:spcPct val="150000"/>
              </a:lnSpc>
            </a:pPr>
            <a:r>
              <a:rPr lang="pt-PT" sz="2400" dirty="0" smtClean="0">
                <a:latin typeface="Arial" panose="020B0604020202020204" pitchFamily="34" charset="0"/>
                <a:cs typeface="Arial" panose="020B0604020202020204" pitchFamily="34" charset="0"/>
              </a:rPr>
              <a:t>O órgão de gestão esteve sempre na génese do trabalho a desenvolver.</a:t>
            </a:r>
          </a:p>
          <a:p>
            <a:pPr>
              <a:lnSpc>
                <a:spcPct val="150000"/>
              </a:lnSpc>
            </a:pPr>
            <a:endParaRPr lang="pt-PT" sz="900" dirty="0" smtClean="0">
              <a:latin typeface="Arial" panose="020B0604020202020204" pitchFamily="34" charset="0"/>
              <a:cs typeface="Arial" panose="020B0604020202020204" pitchFamily="34" charset="0"/>
            </a:endParaRPr>
          </a:p>
          <a:p>
            <a:pPr>
              <a:lnSpc>
                <a:spcPct val="150000"/>
              </a:lnSpc>
            </a:pPr>
            <a:r>
              <a:rPr lang="pt-PT" sz="2400" dirty="0" smtClean="0">
                <a:latin typeface="Arial" panose="020B0604020202020204" pitchFamily="34" charset="0"/>
                <a:cs typeface="Arial" panose="020B0604020202020204" pitchFamily="34" charset="0"/>
              </a:rPr>
              <a:t>Apoio –</a:t>
            </a:r>
            <a:r>
              <a:rPr lang="pt-PT" sz="2400" dirty="0" smtClean="0">
                <a:solidFill>
                  <a:schemeClr val="tx1"/>
                </a:solidFill>
                <a:latin typeface="Arial" panose="020B0604020202020204" pitchFamily="34" charset="0"/>
                <a:cs typeface="Arial" panose="020B0604020202020204" pitchFamily="34" charset="0"/>
              </a:rPr>
              <a:t>Dr.</a:t>
            </a:r>
            <a:r>
              <a:rPr lang="pt-PT" sz="2400" b="1" dirty="0" smtClean="0">
                <a:solidFill>
                  <a:schemeClr val="tx1"/>
                </a:solidFill>
                <a:latin typeface="Arial" panose="020B0604020202020204" pitchFamily="34" charset="0"/>
                <a:cs typeface="Arial" panose="020B0604020202020204" pitchFamily="34" charset="0"/>
              </a:rPr>
              <a:t> </a:t>
            </a:r>
            <a:r>
              <a:rPr lang="pt-PT" sz="2400" dirty="0">
                <a:latin typeface="Arial" panose="020B0604020202020204" pitchFamily="34" charset="0"/>
                <a:cs typeface="Arial" panose="020B0604020202020204" pitchFamily="34" charset="0"/>
              </a:rPr>
              <a:t>António Gonçalves da Silva, </a:t>
            </a:r>
            <a:r>
              <a:rPr lang="pt-PT" sz="2400" dirty="0" smtClean="0">
                <a:latin typeface="Arial" panose="020B0604020202020204" pitchFamily="34" charset="0"/>
                <a:cs typeface="Arial" panose="020B0604020202020204" pitchFamily="34" charset="0"/>
              </a:rPr>
              <a:t>Instituto </a:t>
            </a:r>
            <a:r>
              <a:rPr lang="pt-PT" sz="2400" dirty="0">
                <a:latin typeface="Arial" panose="020B0604020202020204" pitchFamily="34" charset="0"/>
                <a:cs typeface="Arial" panose="020B0604020202020204" pitchFamily="34" charset="0"/>
              </a:rPr>
              <a:t>Superior de Engenharia de Lisboa </a:t>
            </a:r>
            <a:r>
              <a:rPr lang="pt-PT" sz="2400" dirty="0" smtClean="0">
                <a:latin typeface="Arial" panose="020B0604020202020204" pitchFamily="34" charset="0"/>
                <a:cs typeface="Arial" panose="020B0604020202020204" pitchFamily="34" charset="0"/>
              </a:rPr>
              <a:t>e Dr.</a:t>
            </a:r>
            <a:r>
              <a:rPr lang="pt-PT" sz="2400" baseline="30000" dirty="0" smtClean="0">
                <a:latin typeface="Arial" panose="020B0604020202020204" pitchFamily="34" charset="0"/>
                <a:cs typeface="Arial" panose="020B0604020202020204" pitchFamily="34" charset="0"/>
              </a:rPr>
              <a:t>ª</a:t>
            </a:r>
            <a:r>
              <a:rPr lang="pt-PT" sz="2400" dirty="0" smtClean="0">
                <a:latin typeface="Arial" panose="020B0604020202020204" pitchFamily="34" charset="0"/>
                <a:cs typeface="Arial" panose="020B0604020202020204" pitchFamily="34" charset="0"/>
              </a:rPr>
              <a:t> </a:t>
            </a:r>
            <a:r>
              <a:rPr lang="pt-PT" sz="2400" dirty="0">
                <a:latin typeface="Arial" panose="020B0604020202020204" pitchFamily="34" charset="0"/>
                <a:cs typeface="Arial" panose="020B0604020202020204" pitchFamily="34" charset="0"/>
              </a:rPr>
              <a:t>Lurdes </a:t>
            </a:r>
            <a:r>
              <a:rPr lang="pt-PT" sz="2400" dirty="0" smtClean="0">
                <a:latin typeface="Arial" panose="020B0604020202020204" pitchFamily="34" charset="0"/>
                <a:cs typeface="Arial" panose="020B0604020202020204" pitchFamily="34" charset="0"/>
              </a:rPr>
              <a:t>Esteves, </a:t>
            </a:r>
            <a:r>
              <a:rPr lang="pt-PT" sz="2400" dirty="0">
                <a:latin typeface="Arial" panose="020B0604020202020204" pitchFamily="34" charset="0"/>
                <a:cs typeface="Arial" panose="020B0604020202020204" pitchFamily="34" charset="0"/>
              </a:rPr>
              <a:t>Instituto Politécnico de Castelo Branco</a:t>
            </a:r>
            <a:r>
              <a:rPr lang="pt-PT" sz="2400" dirty="0" smtClean="0">
                <a:latin typeface="Arial" panose="020B0604020202020204" pitchFamily="34" charset="0"/>
                <a:cs typeface="Arial" panose="020B0604020202020204" pitchFamily="34" charset="0"/>
              </a:rPr>
              <a:t>.</a:t>
            </a:r>
            <a:endParaRPr lang="pt-PT" sz="2400" dirty="0">
              <a:latin typeface="Arial" panose="020B0604020202020204" pitchFamily="34" charset="0"/>
              <a:cs typeface="Arial" panose="020B0604020202020204" pitchFamily="34" charset="0"/>
            </a:endParaRPr>
          </a:p>
        </p:txBody>
      </p:sp>
      <p:sp>
        <p:nvSpPr>
          <p:cNvPr id="7" name="Rectângulo 6"/>
          <p:cNvSpPr/>
          <p:nvPr/>
        </p:nvSpPr>
        <p:spPr>
          <a:xfrm>
            <a:off x="6999280" y="792085"/>
            <a:ext cx="1872208"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smtClean="0">
                <a:solidFill>
                  <a:schemeClr val="tx1"/>
                </a:solidFill>
                <a:latin typeface="Arial" panose="020B0604020202020204" pitchFamily="34" charset="0"/>
                <a:cs typeface="Arial" panose="020B0604020202020204" pitchFamily="34" charset="0"/>
              </a:rPr>
              <a:t>Equipas</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5432409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p:cNvSpPr txBox="1"/>
          <p:nvPr/>
        </p:nvSpPr>
        <p:spPr>
          <a:xfrm>
            <a:off x="1187624" y="1374657"/>
            <a:ext cx="6212657" cy="3046988"/>
          </a:xfrm>
          <a:prstGeom prst="rect">
            <a:avLst/>
          </a:prstGeom>
          <a:solidFill>
            <a:schemeClr val="tx2">
              <a:lumMod val="20000"/>
              <a:lumOff val="80000"/>
            </a:schemeClr>
          </a:solidFill>
        </p:spPr>
        <p:style>
          <a:lnRef idx="2">
            <a:schemeClr val="accent5"/>
          </a:lnRef>
          <a:fillRef idx="1">
            <a:schemeClr val="lt1"/>
          </a:fillRef>
          <a:effectRef idx="0">
            <a:schemeClr val="accent5"/>
          </a:effectRef>
          <a:fontRef idx="minor">
            <a:schemeClr val="dk1"/>
          </a:fontRef>
        </p:style>
        <p:txBody>
          <a:bodyPr wrap="square" rtlCol="0">
            <a:spAutoFit/>
          </a:bodyPr>
          <a:lstStyle/>
          <a:p>
            <a:r>
              <a:rPr lang="pt-PT" sz="2400" dirty="0" smtClean="0">
                <a:solidFill>
                  <a:schemeClr val="tx1"/>
                </a:solidFill>
                <a:latin typeface="Arial" panose="020B0604020202020204" pitchFamily="34" charset="0"/>
                <a:cs typeface="Arial" panose="020B0604020202020204" pitchFamily="34" charset="0"/>
              </a:rPr>
              <a:t>A </a:t>
            </a:r>
            <a:r>
              <a:rPr lang="pt-PT" sz="2400" dirty="0">
                <a:solidFill>
                  <a:schemeClr val="tx1"/>
                </a:solidFill>
                <a:latin typeface="Arial" panose="020B0604020202020204" pitchFamily="34" charset="0"/>
                <a:cs typeface="Arial" panose="020B0604020202020204" pitchFamily="34" charset="0"/>
              </a:rPr>
              <a:t>autoavaliação da escola utilizando a Estrutura CAF iniciou-se em 2007/2008.</a:t>
            </a:r>
          </a:p>
          <a:p>
            <a:endParaRPr lang="pt-PT" sz="2400" dirty="0" smtClean="0">
              <a:solidFill>
                <a:schemeClr val="tx1"/>
              </a:solidFill>
              <a:latin typeface="Arial" panose="020B0604020202020204" pitchFamily="34" charset="0"/>
              <a:cs typeface="Arial" panose="020B0604020202020204" pitchFamily="34" charset="0"/>
            </a:endParaRPr>
          </a:p>
          <a:p>
            <a:r>
              <a:rPr lang="pt-PT" sz="2400" dirty="0" smtClean="0">
                <a:solidFill>
                  <a:schemeClr val="tx1"/>
                </a:solidFill>
                <a:latin typeface="Arial" panose="020B0604020202020204" pitchFamily="34" charset="0"/>
                <a:cs typeface="Arial" panose="020B0604020202020204" pitchFamily="34" charset="0"/>
              </a:rPr>
              <a:t>Na </a:t>
            </a:r>
            <a:r>
              <a:rPr lang="pt-PT" sz="2400" dirty="0">
                <a:solidFill>
                  <a:schemeClr val="tx1"/>
                </a:solidFill>
                <a:latin typeface="Arial" panose="020B0604020202020204" pitchFamily="34" charset="0"/>
                <a:cs typeface="Arial" panose="020B0604020202020204" pitchFamily="34" charset="0"/>
              </a:rPr>
              <a:t>sequência da avaliação externa,</a:t>
            </a:r>
          </a:p>
          <a:p>
            <a:r>
              <a:rPr lang="pt-PT" sz="2400" dirty="0">
                <a:solidFill>
                  <a:schemeClr val="tx1"/>
                </a:solidFill>
                <a:latin typeface="Arial" panose="020B0604020202020204" pitchFamily="34" charset="0"/>
                <a:cs typeface="Arial" panose="020B0604020202020204" pitchFamily="34" charset="0"/>
              </a:rPr>
              <a:t>da avaliação feita anteriormente e dos princípios orientadores do Projeto Educativo, a Direção da Escola decidiu avaliar </a:t>
            </a:r>
            <a:r>
              <a:rPr lang="pt-PT" sz="2400" dirty="0" smtClean="0">
                <a:solidFill>
                  <a:schemeClr val="tx1"/>
                </a:solidFill>
                <a:latin typeface="Arial" panose="020B0604020202020204" pitchFamily="34" charset="0"/>
                <a:cs typeface="Arial" panose="020B0604020202020204" pitchFamily="34" charset="0"/>
              </a:rPr>
              <a:t>apenas os critérios dos </a:t>
            </a:r>
            <a:r>
              <a:rPr lang="pt-PT" sz="2400" b="1" dirty="0" smtClean="0">
                <a:solidFill>
                  <a:schemeClr val="tx1"/>
                </a:solidFill>
                <a:latin typeface="Arial" panose="020B0604020202020204" pitchFamily="34" charset="0"/>
                <a:cs typeface="Arial" panose="020B0604020202020204" pitchFamily="34" charset="0"/>
              </a:rPr>
              <a:t>resultados</a:t>
            </a:r>
            <a:r>
              <a:rPr lang="pt-PT" sz="2400" dirty="0" smtClean="0">
                <a:solidFill>
                  <a:schemeClr val="tx1"/>
                </a:solidFill>
                <a:latin typeface="Arial" panose="020B0604020202020204" pitchFamily="34" charset="0"/>
                <a:cs typeface="Arial" panose="020B0604020202020204" pitchFamily="34" charset="0"/>
              </a:rPr>
              <a:t>:</a:t>
            </a:r>
            <a:endParaRPr lang="pt-PT" sz="2400" dirty="0">
              <a:solidFill>
                <a:schemeClr val="tx1"/>
              </a:solidFill>
              <a:latin typeface="Arial" panose="020B0604020202020204" pitchFamily="34" charset="0"/>
              <a:cs typeface="Arial" panose="020B0604020202020204" pitchFamily="34" charset="0"/>
            </a:endParaRPr>
          </a:p>
        </p:txBody>
      </p:sp>
      <p:grpSp>
        <p:nvGrpSpPr>
          <p:cNvPr id="7" name="Grupo 6"/>
          <p:cNvGrpSpPr/>
          <p:nvPr/>
        </p:nvGrpSpPr>
        <p:grpSpPr>
          <a:xfrm>
            <a:off x="7184257" y="10771"/>
            <a:ext cx="1959741" cy="1959741"/>
            <a:chOff x="4160059" y="257979"/>
            <a:chExt cx="1959741" cy="1959741"/>
          </a:xfrm>
        </p:grpSpPr>
        <p:sp>
          <p:nvSpPr>
            <p:cNvPr id="9" name="Circular 8"/>
            <p:cNvSpPr/>
            <p:nvPr/>
          </p:nvSpPr>
          <p:spPr>
            <a:xfrm rot="5400000">
              <a:off x="4160059" y="257979"/>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Circular 4"/>
            <p:cNvSpPr/>
            <p:nvPr/>
          </p:nvSpPr>
          <p:spPr>
            <a:xfrm>
              <a:off x="4160059" y="831974"/>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Medir</a:t>
              </a:r>
              <a:endParaRPr lang="pt-PT" sz="2000" b="1" kern="1200" dirty="0">
                <a:latin typeface="Arial" panose="020B0604020202020204" pitchFamily="34" charset="0"/>
                <a:cs typeface="Arial" panose="020B0604020202020204" pitchFamily="34" charset="0"/>
              </a:endParaRPr>
            </a:p>
          </p:txBody>
        </p:sp>
      </p:grpSp>
      <p:graphicFrame>
        <p:nvGraphicFramePr>
          <p:cNvPr id="5" name="Tabela 4"/>
          <p:cNvGraphicFramePr>
            <a:graphicFrameLocks noGrp="1"/>
          </p:cNvGraphicFramePr>
          <p:nvPr>
            <p:extLst>
              <p:ext uri="{D42A27DB-BD31-4B8C-83A1-F6EECF244321}">
                <p14:modId xmlns:p14="http://schemas.microsoft.com/office/powerpoint/2010/main" xmlns="" val="955657822"/>
              </p:ext>
            </p:extLst>
          </p:nvPr>
        </p:nvGraphicFramePr>
        <p:xfrm>
          <a:off x="959427" y="4941168"/>
          <a:ext cx="6912767" cy="1463040"/>
        </p:xfrm>
        <a:graphic>
          <a:graphicData uri="http://schemas.openxmlformats.org/drawingml/2006/table">
            <a:tbl>
              <a:tblPr firstRow="1" bandRow="1">
                <a:tableStyleId>{5C22544A-7EE6-4342-B048-85BDC9FD1C3A}</a:tableStyleId>
              </a:tblPr>
              <a:tblGrid>
                <a:gridCol w="1688510"/>
                <a:gridCol w="231281"/>
                <a:gridCol w="1260734"/>
                <a:gridCol w="257973"/>
                <a:gridCol w="1326203"/>
                <a:gridCol w="216024"/>
                <a:gridCol w="1932042"/>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PT" sz="1800" dirty="0" smtClean="0">
                          <a:solidFill>
                            <a:schemeClr val="tx1"/>
                          </a:solidFill>
                          <a:latin typeface="Arial" panose="020B0604020202020204" pitchFamily="34" charset="0"/>
                          <a:cs typeface="Arial" panose="020B0604020202020204" pitchFamily="34" charset="0"/>
                        </a:rPr>
                        <a:t>Satisfação dos alunos e encarregados de educação</a:t>
                      </a:r>
                      <a:endParaRPr lang="pt-PT" dirty="0" smtClean="0">
                        <a:solidFill>
                          <a:schemeClr val="tx1"/>
                        </a:solidFill>
                        <a:latin typeface="Arial" panose="020B0604020202020204" pitchFamily="34" charset="0"/>
                        <a:cs typeface="Arial" panose="020B0604020202020204" pitchFamily="34" charset="0"/>
                      </a:endParaRPr>
                    </a:p>
                    <a:p>
                      <a:pPr algn="ctr"/>
                      <a:endParaRPr lang="pt-PT" dirty="0">
                        <a:solidFill>
                          <a:schemeClr val="tx1"/>
                        </a:solidFill>
                        <a:latin typeface="Arial" panose="020B0604020202020204" pitchFamily="34" charset="0"/>
                        <a:cs typeface="Arial" panose="020B0604020202020204" pitchFamily="34" charset="0"/>
                      </a:endParaRPr>
                    </a:p>
                  </a:txBody>
                  <a:tcPr>
                    <a:solidFill>
                      <a:schemeClr val="tx2">
                        <a:lumMod val="40000"/>
                        <a:lumOff val="60000"/>
                      </a:schemeClr>
                    </a:solidFill>
                  </a:tcPr>
                </a:tc>
                <a:tc>
                  <a:txBody>
                    <a:bodyPr/>
                    <a:lstStyle/>
                    <a:p>
                      <a:pPr algn="ctr"/>
                      <a:endParaRPr lang="pt-PT" dirty="0">
                        <a:solidFill>
                          <a:schemeClr val="tx1"/>
                        </a:solidFill>
                        <a:latin typeface="Arial" panose="020B0604020202020204" pitchFamily="34" charset="0"/>
                        <a:cs typeface="Arial" panose="020B0604020202020204" pitchFamily="34" charset="0"/>
                      </a:endParaRPr>
                    </a:p>
                  </a:txBody>
                  <a:tcP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PT" sz="1800" dirty="0" smtClean="0">
                          <a:solidFill>
                            <a:schemeClr val="tx1"/>
                          </a:solidFill>
                          <a:latin typeface="Arial" panose="020B0604020202020204" pitchFamily="34" charset="0"/>
                          <a:cs typeface="Arial" panose="020B0604020202020204" pitchFamily="34" charset="0"/>
                        </a:rPr>
                        <a:t>Relativos às pessoas</a:t>
                      </a:r>
                    </a:p>
                    <a:p>
                      <a:pPr algn="ctr"/>
                      <a:endParaRPr lang="pt-PT" dirty="0">
                        <a:solidFill>
                          <a:schemeClr val="tx1"/>
                        </a:solidFill>
                        <a:latin typeface="Arial" panose="020B0604020202020204" pitchFamily="34" charset="0"/>
                        <a:cs typeface="Arial" panose="020B0604020202020204" pitchFamily="34" charset="0"/>
                      </a:endParaRPr>
                    </a:p>
                  </a:txBody>
                  <a:tcPr>
                    <a:solidFill>
                      <a:schemeClr val="tx2">
                        <a:lumMod val="40000"/>
                        <a:lumOff val="60000"/>
                      </a:schemeClr>
                    </a:solidFill>
                  </a:tcPr>
                </a:tc>
                <a:tc>
                  <a:txBody>
                    <a:bodyPr/>
                    <a:lstStyle/>
                    <a:p>
                      <a:pPr algn="ctr"/>
                      <a:endParaRPr lang="pt-PT" dirty="0">
                        <a:solidFill>
                          <a:schemeClr val="tx1"/>
                        </a:solidFill>
                        <a:latin typeface="Arial" panose="020B0604020202020204" pitchFamily="34" charset="0"/>
                        <a:cs typeface="Arial" panose="020B0604020202020204" pitchFamily="34" charset="0"/>
                      </a:endParaRPr>
                    </a:p>
                  </a:txBody>
                  <a:tcP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PT" sz="1800" b="1" i="0" u="none" strike="noStrike" kern="1200" baseline="0" dirty="0" smtClean="0">
                          <a:solidFill>
                            <a:schemeClr val="tx1"/>
                          </a:solidFill>
                          <a:latin typeface="Arial" panose="020B0604020202020204" pitchFamily="34" charset="0"/>
                          <a:ea typeface="+mn-ea"/>
                          <a:cs typeface="Arial" panose="020B0604020202020204" pitchFamily="34" charset="0"/>
                        </a:rPr>
                        <a:t>Impacto na sociedade</a:t>
                      </a:r>
                      <a:endParaRPr lang="pt-PT" dirty="0" smtClean="0">
                        <a:solidFill>
                          <a:schemeClr val="tx1"/>
                        </a:solidFill>
                        <a:latin typeface="Arial" panose="020B0604020202020204" pitchFamily="34" charset="0"/>
                        <a:cs typeface="Arial" panose="020B0604020202020204" pitchFamily="34" charset="0"/>
                      </a:endParaRPr>
                    </a:p>
                    <a:p>
                      <a:pPr algn="ctr"/>
                      <a:endParaRPr lang="pt-PT" dirty="0">
                        <a:solidFill>
                          <a:schemeClr val="tx1"/>
                        </a:solidFill>
                        <a:latin typeface="Arial" panose="020B0604020202020204" pitchFamily="34" charset="0"/>
                        <a:cs typeface="Arial" panose="020B0604020202020204" pitchFamily="34" charset="0"/>
                      </a:endParaRPr>
                    </a:p>
                  </a:txBody>
                  <a:tcPr>
                    <a:solidFill>
                      <a:schemeClr val="tx2">
                        <a:lumMod val="40000"/>
                        <a:lumOff val="60000"/>
                      </a:schemeClr>
                    </a:solidFill>
                  </a:tcPr>
                </a:tc>
                <a:tc>
                  <a:txBody>
                    <a:bodyPr/>
                    <a:lstStyle/>
                    <a:p>
                      <a:pPr algn="ctr"/>
                      <a:endParaRPr lang="pt-PT" dirty="0">
                        <a:solidFill>
                          <a:schemeClr val="tx1"/>
                        </a:solidFill>
                        <a:latin typeface="Arial" panose="020B0604020202020204" pitchFamily="34" charset="0"/>
                        <a:cs typeface="Arial" panose="020B0604020202020204" pitchFamily="34" charset="0"/>
                      </a:endParaRPr>
                    </a:p>
                  </a:txBody>
                  <a:tcP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PT" sz="1800" b="1" i="0" u="none" strike="noStrike" kern="1200" baseline="0" dirty="0" smtClean="0">
                          <a:solidFill>
                            <a:schemeClr val="tx1"/>
                          </a:solidFill>
                          <a:latin typeface="Arial" panose="020B0604020202020204" pitchFamily="34" charset="0"/>
                          <a:ea typeface="+mn-ea"/>
                          <a:cs typeface="Arial" panose="020B0604020202020204" pitchFamily="34" charset="0"/>
                        </a:rPr>
                        <a:t>Resultados do desempenho - chave</a:t>
                      </a:r>
                      <a:endParaRPr lang="pt-PT" dirty="0" smtClean="0">
                        <a:solidFill>
                          <a:schemeClr val="tx1"/>
                        </a:solidFill>
                        <a:latin typeface="Arial" panose="020B0604020202020204" pitchFamily="34" charset="0"/>
                        <a:cs typeface="Arial" panose="020B0604020202020204" pitchFamily="34" charset="0"/>
                      </a:endParaRPr>
                    </a:p>
                    <a:p>
                      <a:pPr algn="ctr"/>
                      <a:endParaRPr lang="pt-PT" dirty="0">
                        <a:solidFill>
                          <a:schemeClr val="tx1"/>
                        </a:solidFill>
                        <a:latin typeface="Arial" panose="020B0604020202020204" pitchFamily="34" charset="0"/>
                        <a:cs typeface="Arial" panose="020B0604020202020204" pitchFamily="34" charset="0"/>
                      </a:endParaRPr>
                    </a:p>
                  </a:txBody>
                  <a:tcPr>
                    <a:solidFill>
                      <a:schemeClr val="tx2">
                        <a:lumMod val="40000"/>
                        <a:lumOff val="60000"/>
                      </a:schemeClr>
                    </a:solidFill>
                  </a:tcPr>
                </a:tc>
              </a:tr>
            </a:tbl>
          </a:graphicData>
        </a:graphic>
      </p:graphicFrame>
      <p:cxnSp>
        <p:nvCxnSpPr>
          <p:cNvPr id="11" name="Conexão recta unidireccional 10"/>
          <p:cNvCxnSpPr/>
          <p:nvPr/>
        </p:nvCxnSpPr>
        <p:spPr>
          <a:xfrm flipH="1">
            <a:off x="1763688" y="4423163"/>
            <a:ext cx="4824536" cy="37398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2" name="Conexão recta unidireccional 11"/>
          <p:cNvCxnSpPr/>
          <p:nvPr/>
        </p:nvCxnSpPr>
        <p:spPr>
          <a:xfrm flipH="1">
            <a:off x="3371858" y="4423163"/>
            <a:ext cx="3216366" cy="44339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3" name="Conexão recta unidireccional 12"/>
          <p:cNvCxnSpPr/>
          <p:nvPr/>
        </p:nvCxnSpPr>
        <p:spPr>
          <a:xfrm flipH="1">
            <a:off x="5347320" y="4450383"/>
            <a:ext cx="1240904" cy="49078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4" name="Conexão recta unidireccional 13"/>
          <p:cNvCxnSpPr/>
          <p:nvPr/>
        </p:nvCxnSpPr>
        <p:spPr>
          <a:xfrm flipH="1">
            <a:off x="6516216" y="4423163"/>
            <a:ext cx="72008" cy="62767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5" name="Rectângulo 14"/>
          <p:cNvSpPr/>
          <p:nvPr/>
        </p:nvSpPr>
        <p:spPr>
          <a:xfrm>
            <a:off x="1619672" y="353933"/>
            <a:ext cx="2880320"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a:solidFill>
                  <a:schemeClr val="tx1"/>
                </a:solidFill>
                <a:latin typeface="Arial" panose="020B0604020202020204" pitchFamily="34" charset="0"/>
                <a:cs typeface="Arial" panose="020B0604020202020204" pitchFamily="34" charset="0"/>
              </a:rPr>
              <a:t>O que foi avaliado</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9201137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p:cNvSpPr txBox="1"/>
          <p:nvPr/>
        </p:nvSpPr>
        <p:spPr>
          <a:xfrm>
            <a:off x="1213643" y="1555591"/>
            <a:ext cx="6212657" cy="2308324"/>
          </a:xfrm>
          <a:prstGeom prst="rect">
            <a:avLst/>
          </a:prstGeom>
          <a:solidFill>
            <a:schemeClr val="tx2">
              <a:lumMod val="20000"/>
              <a:lumOff val="80000"/>
            </a:schemeClr>
          </a:solidFill>
        </p:spPr>
        <p:style>
          <a:lnRef idx="2">
            <a:schemeClr val="accent5"/>
          </a:lnRef>
          <a:fillRef idx="1">
            <a:schemeClr val="lt1"/>
          </a:fillRef>
          <a:effectRef idx="0">
            <a:schemeClr val="accent5"/>
          </a:effectRef>
          <a:fontRef idx="minor">
            <a:schemeClr val="dk1"/>
          </a:fontRef>
        </p:style>
        <p:txBody>
          <a:bodyPr wrap="square" rtlCol="0">
            <a:spAutoFit/>
          </a:bodyPr>
          <a:lstStyle/>
          <a:p>
            <a:pPr>
              <a:lnSpc>
                <a:spcPct val="150000"/>
              </a:lnSpc>
            </a:pPr>
            <a:r>
              <a:rPr lang="pt-PT" sz="2400" dirty="0" smtClean="0">
                <a:solidFill>
                  <a:schemeClr val="tx1"/>
                </a:solidFill>
                <a:latin typeface="Arial" panose="020B0604020202020204" pitchFamily="34" charset="0"/>
                <a:cs typeface="Arial" panose="020B0604020202020204" pitchFamily="34" charset="0"/>
              </a:rPr>
              <a:t>No </a:t>
            </a:r>
            <a:r>
              <a:rPr lang="pt-PT" sz="2400" dirty="0">
                <a:solidFill>
                  <a:schemeClr val="tx1"/>
                </a:solidFill>
                <a:latin typeface="Arial" panose="020B0604020202020204" pitchFamily="34" charset="0"/>
                <a:cs typeface="Arial" panose="020B0604020202020204" pitchFamily="34" charset="0"/>
              </a:rPr>
              <a:t>fim de </a:t>
            </a:r>
            <a:r>
              <a:rPr lang="pt-PT" sz="2400" dirty="0" smtClean="0">
                <a:solidFill>
                  <a:schemeClr val="tx1"/>
                </a:solidFill>
                <a:latin typeface="Arial" panose="020B0604020202020204" pitchFamily="34" charset="0"/>
                <a:cs typeface="Arial" panose="020B0604020202020204" pitchFamily="34" charset="0"/>
              </a:rPr>
              <a:t>2010/2011 e  </a:t>
            </a:r>
            <a:r>
              <a:rPr lang="pt-PT" sz="2400" dirty="0" smtClean="0">
                <a:latin typeface="Arial" panose="020B0604020202020204" pitchFamily="34" charset="0"/>
                <a:cs typeface="Arial" panose="020B0604020202020204" pitchFamily="34" charset="0"/>
              </a:rPr>
              <a:t>após </a:t>
            </a:r>
            <a:r>
              <a:rPr lang="pt-PT" sz="2400" dirty="0">
                <a:latin typeface="Arial" panose="020B0604020202020204" pitchFamily="34" charset="0"/>
                <a:cs typeface="Arial" panose="020B0604020202020204" pitchFamily="34" charset="0"/>
              </a:rPr>
              <a:t>aplicação do plano de </a:t>
            </a:r>
            <a:r>
              <a:rPr lang="pt-PT" sz="2400" dirty="0" smtClean="0">
                <a:latin typeface="Arial" panose="020B0604020202020204" pitchFamily="34" charset="0"/>
                <a:cs typeface="Arial" panose="020B0604020202020204" pitchFamily="34" charset="0"/>
              </a:rPr>
              <a:t>melhorias referente à avaliação dos resultados i</a:t>
            </a:r>
            <a:r>
              <a:rPr lang="pt-PT" sz="2400" dirty="0" smtClean="0">
                <a:solidFill>
                  <a:schemeClr val="tx1"/>
                </a:solidFill>
                <a:latin typeface="Arial" panose="020B0604020202020204" pitchFamily="34" charset="0"/>
                <a:cs typeface="Arial" panose="020B0604020202020204" pitchFamily="34" charset="0"/>
              </a:rPr>
              <a:t>niciou-se </a:t>
            </a:r>
            <a:r>
              <a:rPr lang="pt-PT" sz="2400" dirty="0">
                <a:solidFill>
                  <a:schemeClr val="tx1"/>
                </a:solidFill>
                <a:latin typeface="Arial" panose="020B0604020202020204" pitchFamily="34" charset="0"/>
                <a:cs typeface="Arial" panose="020B0604020202020204" pitchFamily="34" charset="0"/>
              </a:rPr>
              <a:t>a avaliação dos critérios dos</a:t>
            </a:r>
            <a:r>
              <a:rPr lang="pt-PT" sz="2400" b="1" dirty="0">
                <a:solidFill>
                  <a:schemeClr val="tx1"/>
                </a:solidFill>
                <a:latin typeface="Arial" panose="020B0604020202020204" pitchFamily="34" charset="0"/>
                <a:cs typeface="Arial" panose="020B0604020202020204" pitchFamily="34" charset="0"/>
              </a:rPr>
              <a:t> </a:t>
            </a:r>
            <a:r>
              <a:rPr lang="pt-PT" sz="2400" b="1" dirty="0" smtClean="0">
                <a:solidFill>
                  <a:schemeClr val="tx1"/>
                </a:solidFill>
                <a:latin typeface="Arial" panose="020B0604020202020204" pitchFamily="34" charset="0"/>
                <a:cs typeface="Arial" panose="020B0604020202020204" pitchFamily="34" charset="0"/>
              </a:rPr>
              <a:t>meios</a:t>
            </a:r>
            <a:r>
              <a:rPr lang="pt-PT" sz="2400" dirty="0">
                <a:solidFill>
                  <a:schemeClr val="tx1"/>
                </a:solidFill>
                <a:latin typeface="Arial" panose="020B0604020202020204" pitchFamily="34" charset="0"/>
                <a:cs typeface="Arial" panose="020B0604020202020204" pitchFamily="34" charset="0"/>
              </a:rPr>
              <a:t>:</a:t>
            </a:r>
          </a:p>
        </p:txBody>
      </p:sp>
      <p:grpSp>
        <p:nvGrpSpPr>
          <p:cNvPr id="7" name="Grupo 6"/>
          <p:cNvGrpSpPr/>
          <p:nvPr/>
        </p:nvGrpSpPr>
        <p:grpSpPr>
          <a:xfrm>
            <a:off x="7184257" y="10771"/>
            <a:ext cx="1959741" cy="1959741"/>
            <a:chOff x="4160059" y="257979"/>
            <a:chExt cx="1959741" cy="1959741"/>
          </a:xfrm>
        </p:grpSpPr>
        <p:sp>
          <p:nvSpPr>
            <p:cNvPr id="9" name="Circular 8"/>
            <p:cNvSpPr/>
            <p:nvPr/>
          </p:nvSpPr>
          <p:spPr>
            <a:xfrm rot="5400000">
              <a:off x="4160059" y="257979"/>
              <a:ext cx="1959741" cy="1959741"/>
            </a:xfrm>
            <a:prstGeom prst="pieWedge">
              <a:avLst/>
            </a:prstGeom>
            <a:solidFill>
              <a:srgbClr val="E9544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Circular 4"/>
            <p:cNvSpPr/>
            <p:nvPr/>
          </p:nvSpPr>
          <p:spPr>
            <a:xfrm>
              <a:off x="4160059" y="831974"/>
              <a:ext cx="1385746" cy="1385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pt-PT" sz="2000" b="1" kern="1200" dirty="0" smtClean="0">
                  <a:latin typeface="Arial" panose="020B0604020202020204" pitchFamily="34" charset="0"/>
                  <a:cs typeface="Arial" panose="020B0604020202020204" pitchFamily="34" charset="0"/>
                </a:rPr>
                <a:t>Medir</a:t>
              </a:r>
              <a:endParaRPr lang="pt-PT" sz="2000" b="1" kern="1200" dirty="0">
                <a:latin typeface="Arial" panose="020B0604020202020204" pitchFamily="34" charset="0"/>
                <a:cs typeface="Arial" panose="020B0604020202020204" pitchFamily="34" charset="0"/>
              </a:endParaRPr>
            </a:p>
          </p:txBody>
        </p:sp>
      </p:grpSp>
      <p:graphicFrame>
        <p:nvGraphicFramePr>
          <p:cNvPr id="2" name="Tabela 1"/>
          <p:cNvGraphicFramePr>
            <a:graphicFrameLocks noGrp="1"/>
          </p:cNvGraphicFramePr>
          <p:nvPr>
            <p:extLst>
              <p:ext uri="{D42A27DB-BD31-4B8C-83A1-F6EECF244321}">
                <p14:modId xmlns:p14="http://schemas.microsoft.com/office/powerpoint/2010/main" xmlns="" val="620152064"/>
              </p:ext>
            </p:extLst>
          </p:nvPr>
        </p:nvGraphicFramePr>
        <p:xfrm>
          <a:off x="1151817" y="4941168"/>
          <a:ext cx="7012310" cy="640080"/>
        </p:xfrm>
        <a:graphic>
          <a:graphicData uri="http://schemas.openxmlformats.org/drawingml/2006/table">
            <a:tbl>
              <a:tblPr firstRow="1" bandRow="1">
                <a:tableStyleId>{5C22544A-7EE6-4342-B048-85BDC9FD1C3A}</a:tableStyleId>
              </a:tblPr>
              <a:tblGrid>
                <a:gridCol w="1224138"/>
                <a:gridCol w="216024"/>
                <a:gridCol w="1512168"/>
                <a:gridCol w="216024"/>
                <a:gridCol w="1008112"/>
                <a:gridCol w="216024"/>
                <a:gridCol w="1224136"/>
                <a:gridCol w="216024"/>
                <a:gridCol w="1179660"/>
              </a:tblGrid>
              <a:tr h="0">
                <a:tc>
                  <a:txBody>
                    <a:bodyPr/>
                    <a:lstStyle/>
                    <a:p>
                      <a:r>
                        <a:rPr lang="pt-PT" sz="1800" b="1" i="0" u="none" strike="noStrike" kern="1200" baseline="0" dirty="0" smtClean="0">
                          <a:solidFill>
                            <a:schemeClr val="tx1"/>
                          </a:solidFill>
                          <a:latin typeface="+mn-lt"/>
                          <a:ea typeface="+mn-ea"/>
                          <a:cs typeface="+mn-cs"/>
                        </a:rPr>
                        <a:t>Liderança</a:t>
                      </a:r>
                      <a:endParaRPr lang="pt-PT" dirty="0">
                        <a:solidFill>
                          <a:schemeClr val="tx1"/>
                        </a:solidFill>
                      </a:endParaRPr>
                    </a:p>
                  </a:txBody>
                  <a:tcPr>
                    <a:solidFill>
                      <a:schemeClr val="tx2">
                        <a:lumMod val="40000"/>
                        <a:lumOff val="60000"/>
                      </a:schemeClr>
                    </a:solidFill>
                  </a:tcPr>
                </a:tc>
                <a:tc>
                  <a:txBody>
                    <a:bodyPr/>
                    <a:lstStyle/>
                    <a:p>
                      <a:endParaRPr lang="pt-PT" dirty="0">
                        <a:solidFill>
                          <a:schemeClr val="tx1"/>
                        </a:solidFill>
                      </a:endParaRPr>
                    </a:p>
                  </a:txBody>
                  <a:tcPr>
                    <a:solidFill>
                      <a:schemeClr val="bg1"/>
                    </a:solidFill>
                  </a:tcPr>
                </a:tc>
                <a:tc>
                  <a:txBody>
                    <a:bodyPr/>
                    <a:lstStyle/>
                    <a:p>
                      <a:r>
                        <a:rPr lang="pt-PT" sz="1800" b="1" i="0" u="none" strike="noStrike" kern="1200" baseline="0" dirty="0" smtClean="0">
                          <a:solidFill>
                            <a:schemeClr val="tx1"/>
                          </a:solidFill>
                          <a:latin typeface="+mn-lt"/>
                          <a:ea typeface="+mn-ea"/>
                          <a:cs typeface="+mn-cs"/>
                        </a:rPr>
                        <a:t>Estratégia e planeamento</a:t>
                      </a:r>
                      <a:endParaRPr lang="pt-PT" dirty="0">
                        <a:solidFill>
                          <a:schemeClr val="tx1"/>
                        </a:solidFill>
                      </a:endParaRPr>
                    </a:p>
                  </a:txBody>
                  <a:tcPr>
                    <a:solidFill>
                      <a:schemeClr val="tx2">
                        <a:lumMod val="40000"/>
                        <a:lumOff val="60000"/>
                      </a:schemeClr>
                    </a:solidFill>
                  </a:tcPr>
                </a:tc>
                <a:tc>
                  <a:txBody>
                    <a:bodyPr/>
                    <a:lstStyle/>
                    <a:p>
                      <a:endParaRPr lang="pt-PT" dirty="0">
                        <a:solidFill>
                          <a:schemeClr val="tx1"/>
                        </a:solidFill>
                      </a:endParaRPr>
                    </a:p>
                  </a:txBody>
                  <a:tcPr>
                    <a:solidFill>
                      <a:schemeClr val="bg1"/>
                    </a:solidFill>
                  </a:tcPr>
                </a:tc>
                <a:tc>
                  <a:txBody>
                    <a:bodyPr/>
                    <a:lstStyle/>
                    <a:p>
                      <a:r>
                        <a:rPr lang="pt-PT" dirty="0" smtClean="0">
                          <a:solidFill>
                            <a:schemeClr val="tx1"/>
                          </a:solidFill>
                        </a:rPr>
                        <a:t>Pessoas</a:t>
                      </a:r>
                      <a:endParaRPr lang="pt-PT" dirty="0">
                        <a:solidFill>
                          <a:schemeClr val="tx1"/>
                        </a:solidFill>
                      </a:endParaRPr>
                    </a:p>
                  </a:txBody>
                  <a:tcPr>
                    <a:solidFill>
                      <a:schemeClr val="tx2">
                        <a:lumMod val="40000"/>
                        <a:lumOff val="60000"/>
                      </a:schemeClr>
                    </a:solidFill>
                  </a:tcPr>
                </a:tc>
                <a:tc>
                  <a:txBody>
                    <a:bodyPr/>
                    <a:lstStyle/>
                    <a:p>
                      <a:endParaRPr lang="pt-PT" dirty="0">
                        <a:solidFill>
                          <a:schemeClr val="tx1"/>
                        </a:solidFill>
                      </a:endParaRPr>
                    </a:p>
                  </a:txBody>
                  <a:tcPr>
                    <a:solidFill>
                      <a:schemeClr val="bg1"/>
                    </a:solidFill>
                  </a:tcPr>
                </a:tc>
                <a:tc>
                  <a:txBody>
                    <a:bodyPr/>
                    <a:lstStyle/>
                    <a:p>
                      <a:r>
                        <a:rPr lang="pt-PT" sz="1800" b="1" i="0" u="none" strike="noStrike" kern="1200" baseline="0" dirty="0" smtClean="0">
                          <a:solidFill>
                            <a:schemeClr val="tx1"/>
                          </a:solidFill>
                          <a:latin typeface="+mn-lt"/>
                          <a:ea typeface="+mn-ea"/>
                          <a:cs typeface="+mn-cs"/>
                        </a:rPr>
                        <a:t>Parcerias e recursos</a:t>
                      </a:r>
                      <a:endParaRPr lang="pt-PT" dirty="0">
                        <a:solidFill>
                          <a:schemeClr val="tx1"/>
                        </a:solidFill>
                      </a:endParaRPr>
                    </a:p>
                  </a:txBody>
                  <a:tcPr>
                    <a:solidFill>
                      <a:schemeClr val="tx2">
                        <a:lumMod val="40000"/>
                        <a:lumOff val="60000"/>
                      </a:schemeClr>
                    </a:solidFill>
                  </a:tcPr>
                </a:tc>
                <a:tc>
                  <a:txBody>
                    <a:bodyPr/>
                    <a:lstStyle/>
                    <a:p>
                      <a:endParaRPr lang="pt-PT" dirty="0">
                        <a:solidFill>
                          <a:schemeClr val="tx1"/>
                        </a:solidFill>
                      </a:endParaRPr>
                    </a:p>
                  </a:txBody>
                  <a:tcPr>
                    <a:solidFill>
                      <a:schemeClr val="bg1"/>
                    </a:solidFill>
                  </a:tcPr>
                </a:tc>
                <a:tc>
                  <a:txBody>
                    <a:bodyPr/>
                    <a:lstStyle/>
                    <a:p>
                      <a:r>
                        <a:rPr lang="pt-PT" sz="1800" b="1" i="0" u="none" strike="noStrike" kern="1200" baseline="0" dirty="0" smtClean="0">
                          <a:solidFill>
                            <a:schemeClr val="tx1"/>
                          </a:solidFill>
                          <a:latin typeface="+mn-lt"/>
                          <a:ea typeface="+mn-ea"/>
                          <a:cs typeface="+mn-cs"/>
                        </a:rPr>
                        <a:t>Processos</a:t>
                      </a:r>
                      <a:endParaRPr lang="pt-PT" dirty="0">
                        <a:solidFill>
                          <a:schemeClr val="tx1"/>
                        </a:solidFill>
                      </a:endParaRPr>
                    </a:p>
                  </a:txBody>
                  <a:tcPr>
                    <a:solidFill>
                      <a:schemeClr val="tx2">
                        <a:lumMod val="40000"/>
                        <a:lumOff val="60000"/>
                      </a:schemeClr>
                    </a:solidFill>
                  </a:tcPr>
                </a:tc>
              </a:tr>
            </a:tbl>
          </a:graphicData>
        </a:graphic>
      </p:graphicFrame>
      <p:cxnSp>
        <p:nvCxnSpPr>
          <p:cNvPr id="11" name="Conexão recta unidireccional 10"/>
          <p:cNvCxnSpPr/>
          <p:nvPr/>
        </p:nvCxnSpPr>
        <p:spPr>
          <a:xfrm flipH="1">
            <a:off x="1285141" y="3717032"/>
            <a:ext cx="2350755" cy="115646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2" name="Conexão recta unidireccional 11"/>
          <p:cNvCxnSpPr/>
          <p:nvPr/>
        </p:nvCxnSpPr>
        <p:spPr>
          <a:xfrm flipH="1">
            <a:off x="3198737" y="3717032"/>
            <a:ext cx="437159" cy="115646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3" name="Conexão recta unidireccional 12"/>
          <p:cNvCxnSpPr/>
          <p:nvPr/>
        </p:nvCxnSpPr>
        <p:spPr>
          <a:xfrm>
            <a:off x="3635896" y="3717032"/>
            <a:ext cx="2631116" cy="1067464"/>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4" name="Conexão recta unidireccional 13"/>
          <p:cNvCxnSpPr/>
          <p:nvPr/>
        </p:nvCxnSpPr>
        <p:spPr>
          <a:xfrm>
            <a:off x="3635896" y="3717032"/>
            <a:ext cx="4143284" cy="111599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5" name="Conexão recta unidireccional 14"/>
          <p:cNvCxnSpPr/>
          <p:nvPr/>
        </p:nvCxnSpPr>
        <p:spPr>
          <a:xfrm>
            <a:off x="3635896" y="3717032"/>
            <a:ext cx="1185842" cy="125203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6" name="Rectângulo 15"/>
          <p:cNvSpPr/>
          <p:nvPr/>
        </p:nvSpPr>
        <p:spPr>
          <a:xfrm>
            <a:off x="1619672" y="353933"/>
            <a:ext cx="2880320" cy="46166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pt-PT" sz="2400" b="1" dirty="0">
                <a:solidFill>
                  <a:schemeClr val="tx1"/>
                </a:solidFill>
                <a:latin typeface="Arial" panose="020B0604020202020204" pitchFamily="34" charset="0"/>
                <a:cs typeface="Arial" panose="020B0604020202020204" pitchFamily="34" charset="0"/>
              </a:rPr>
              <a:t>O que foi avaliado</a:t>
            </a:r>
            <a:endParaRPr lang="pt-PT"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845478706"/>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1005</TotalTime>
  <Words>2174</Words>
  <Application>Microsoft Office PowerPoint</Application>
  <PresentationFormat>Apresentação no Ecrã (4:3)</PresentationFormat>
  <Paragraphs>330</Paragraphs>
  <Slides>41</Slides>
  <Notes>0</Notes>
  <HiddenSlides>0</HiddenSlides>
  <MMClips>0</MMClips>
  <ScaleCrop>false</ScaleCrop>
  <HeadingPairs>
    <vt:vector size="4" baseType="variant">
      <vt:variant>
        <vt:lpstr>Tema</vt:lpstr>
      </vt:variant>
      <vt:variant>
        <vt:i4>1</vt:i4>
      </vt:variant>
      <vt:variant>
        <vt:lpstr>Títulos dos diapositivos</vt:lpstr>
      </vt:variant>
      <vt:variant>
        <vt:i4>41</vt:i4>
      </vt:variant>
    </vt:vector>
  </HeadingPairs>
  <TitlesOfParts>
    <vt:vector size="42" baseType="lpstr">
      <vt:lpstr>Tema do Office</vt:lpstr>
      <vt:lpstr>Diapositivo 1</vt:lpstr>
      <vt:lpstr>Diapositivo 2</vt:lpstr>
      <vt:lpstr>Diapositivo 3</vt:lpstr>
      <vt:lpstr>Diapositivo 4</vt:lpstr>
      <vt:lpstr>Diapositivo 5</vt:lpstr>
      <vt:lpstr>Diapositivo 6</vt:lpstr>
      <vt:lpstr>Diapositivo 7</vt:lpstr>
      <vt:lpstr>Diapositivo 8</vt:lpstr>
      <vt:lpstr>Diapositivo 9</vt:lpstr>
      <vt:lpstr>Diapositivo 10</vt:lpstr>
      <vt:lpstr>Diapositivo 11</vt:lpstr>
      <vt:lpstr>Diapositivo 12</vt:lpstr>
      <vt:lpstr>Diapositivo 13</vt:lpstr>
      <vt:lpstr>Diapositivo 14</vt:lpstr>
      <vt:lpstr>Diapositivo 15</vt:lpstr>
      <vt:lpstr>Diapositivo 16</vt:lpstr>
      <vt:lpstr>Diapositivo 17</vt:lpstr>
      <vt:lpstr>Diapositivo 18</vt:lpstr>
      <vt:lpstr>Diapositivo 19</vt:lpstr>
      <vt:lpstr>Diapositivo 20</vt:lpstr>
      <vt:lpstr>Diapositivo 21</vt:lpstr>
      <vt:lpstr>Diapositivo 22</vt:lpstr>
      <vt:lpstr>Diapositivo 23</vt:lpstr>
      <vt:lpstr>Diapositivo 24</vt:lpstr>
      <vt:lpstr>Diapositivo 25</vt:lpstr>
      <vt:lpstr>Diapositivo 26</vt:lpstr>
      <vt:lpstr>Diapositivo 27</vt:lpstr>
      <vt:lpstr>Diapositivo 28</vt:lpstr>
      <vt:lpstr>Diapositivo 29</vt:lpstr>
      <vt:lpstr>Diapositivo 30</vt:lpstr>
      <vt:lpstr>Diapositivo 31</vt:lpstr>
      <vt:lpstr>Diapositivo 32</vt:lpstr>
      <vt:lpstr>Diapositivo 33</vt:lpstr>
      <vt:lpstr>Diapositivo 34</vt:lpstr>
      <vt:lpstr>Diapositivo 35</vt:lpstr>
      <vt:lpstr>Diapositivo 36</vt:lpstr>
      <vt:lpstr>Diapositivo 37</vt:lpstr>
      <vt:lpstr>Diapositivo 38</vt:lpstr>
      <vt:lpstr>Diapositivo 39</vt:lpstr>
      <vt:lpstr>Diapositivo 40</vt:lpstr>
      <vt:lpstr>Diapositivo 41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Autoavaliação no Agrupamento de Escolas do Fundão</dc:title>
  <dc:creator>Ana</dc:creator>
  <cp:lastModifiedBy>Utilizador</cp:lastModifiedBy>
  <cp:revision>123</cp:revision>
  <dcterms:created xsi:type="dcterms:W3CDTF">2014-09-02T09:47:54Z</dcterms:created>
  <dcterms:modified xsi:type="dcterms:W3CDTF">2014-09-19T20:31:17Z</dcterms:modified>
</cp:coreProperties>
</file>