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01" r:id="rId3"/>
    <p:sldId id="300" r:id="rId4"/>
    <p:sldId id="302" r:id="rId5"/>
    <p:sldId id="303" r:id="rId6"/>
    <p:sldId id="304" r:id="rId7"/>
    <p:sldId id="305" r:id="rId8"/>
    <p:sldId id="306" r:id="rId9"/>
    <p:sldId id="307" r:id="rId10"/>
    <p:sldId id="308" r:id="rId11"/>
    <p:sldId id="309" r:id="rId12"/>
    <p:sldId id="310" r:id="rId13"/>
    <p:sldId id="311" r:id="rId14"/>
    <p:sldId id="312" r:id="rId15"/>
    <p:sldId id="313" r:id="rId16"/>
    <p:sldId id="314" r:id="rId17"/>
    <p:sldId id="316" r:id="rId18"/>
    <p:sldId id="315" r:id="rId19"/>
    <p:sldId id="317" r:id="rId20"/>
    <p:sldId id="318" r:id="rId21"/>
    <p:sldId id="319" r:id="rId22"/>
    <p:sldId id="320" r:id="rId23"/>
    <p:sldId id="321" r:id="rId24"/>
    <p:sldId id="286" r:id="rId25"/>
  </p:sldIdLst>
  <p:sldSz cx="9144000" cy="6858000" type="screen4x3"/>
  <p:notesSz cx="6858000" cy="9144000"/>
  <p:defaultTextStyle>
    <a:defPPr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modifyVerifier cryptProviderType="rsaFull" cryptAlgorithmClass="hash" cryptAlgorithmType="typeAny" cryptAlgorithmSid="4" spinCount="100000" saltData="LW22EG9UEe5kN5GjtNanHg==" hashData="2IS15JUUUBfBXsEF5eD8i1Vgo8c=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2C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Destaqu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110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smtClean="0"/>
              <a:t>Faça clique para editar o estilo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665BEF-3E9E-46F2-8C4A-D78AA4102552}" type="datetimeFigureOut">
              <a:rPr lang="pt-PT" smtClean="0"/>
              <a:pPr/>
              <a:t>05-09-2014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869D98-0D49-4EDF-82E7-F5F0DA1605C3}" type="slidenum">
              <a:rPr lang="pt-PT" smtClean="0"/>
              <a:pPr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1881473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665BEF-3E9E-46F2-8C4A-D78AA4102552}" type="datetimeFigureOut">
              <a:rPr lang="pt-PT" smtClean="0"/>
              <a:pPr/>
              <a:t>05-09-2014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869D98-0D49-4EDF-82E7-F5F0DA1605C3}" type="slidenum">
              <a:rPr lang="pt-PT" smtClean="0"/>
              <a:pPr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85900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665BEF-3E9E-46F2-8C4A-D78AA4102552}" type="datetimeFigureOut">
              <a:rPr lang="pt-PT" smtClean="0"/>
              <a:pPr/>
              <a:t>05-09-2014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869D98-0D49-4EDF-82E7-F5F0DA1605C3}" type="slidenum">
              <a:rPr lang="pt-PT" smtClean="0"/>
              <a:pPr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0470575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665BEF-3E9E-46F2-8C4A-D78AA4102552}" type="datetimeFigureOut">
              <a:rPr lang="pt-PT" smtClean="0"/>
              <a:pPr/>
              <a:t>05-09-2014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869D98-0D49-4EDF-82E7-F5F0DA1605C3}" type="slidenum">
              <a:rPr lang="pt-PT" smtClean="0"/>
              <a:pPr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7762452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665BEF-3E9E-46F2-8C4A-D78AA4102552}" type="datetimeFigureOut">
              <a:rPr lang="pt-PT" smtClean="0"/>
              <a:pPr/>
              <a:t>05-09-2014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869D98-0D49-4EDF-82E7-F5F0DA1605C3}" type="slidenum">
              <a:rPr lang="pt-PT" smtClean="0"/>
              <a:pPr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9910174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665BEF-3E9E-46F2-8C4A-D78AA4102552}" type="datetimeFigureOut">
              <a:rPr lang="pt-PT" smtClean="0"/>
              <a:pPr/>
              <a:t>05-09-2014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869D98-0D49-4EDF-82E7-F5F0DA1605C3}" type="slidenum">
              <a:rPr lang="pt-PT" smtClean="0"/>
              <a:pPr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5989509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7" name="Marcador de Posição d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665BEF-3E9E-46F2-8C4A-D78AA4102552}" type="datetimeFigureOut">
              <a:rPr lang="pt-PT" smtClean="0"/>
              <a:pPr/>
              <a:t>05-09-2014</a:t>
            </a:fld>
            <a:endParaRPr lang="pt-PT"/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9" name="Marcador de Posição do Número do Diapositivo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869D98-0D49-4EDF-82E7-F5F0DA1605C3}" type="slidenum">
              <a:rPr lang="pt-PT" smtClean="0"/>
              <a:pPr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1246640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665BEF-3E9E-46F2-8C4A-D78AA4102552}" type="datetimeFigureOut">
              <a:rPr lang="pt-PT" smtClean="0"/>
              <a:pPr/>
              <a:t>05-09-2014</a:t>
            </a:fld>
            <a:endParaRPr lang="pt-PT"/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869D98-0D49-4EDF-82E7-F5F0DA1605C3}" type="slidenum">
              <a:rPr lang="pt-PT" smtClean="0"/>
              <a:pPr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8440921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665BEF-3E9E-46F2-8C4A-D78AA4102552}" type="datetimeFigureOut">
              <a:rPr lang="pt-PT" smtClean="0"/>
              <a:pPr/>
              <a:t>05-09-2014</a:t>
            </a:fld>
            <a:endParaRPr lang="pt-PT"/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869D98-0D49-4EDF-82E7-F5F0DA1605C3}" type="slidenum">
              <a:rPr lang="pt-PT" smtClean="0"/>
              <a:pPr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9742376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665BEF-3E9E-46F2-8C4A-D78AA4102552}" type="datetimeFigureOut">
              <a:rPr lang="pt-PT" smtClean="0"/>
              <a:pPr/>
              <a:t>05-09-2014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869D98-0D49-4EDF-82E7-F5F0DA1605C3}" type="slidenum">
              <a:rPr lang="pt-PT" smtClean="0"/>
              <a:pPr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0576253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665BEF-3E9E-46F2-8C4A-D78AA4102552}" type="datetimeFigureOut">
              <a:rPr lang="pt-PT" smtClean="0"/>
              <a:pPr/>
              <a:t>05-09-2014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869D98-0D49-4EDF-82E7-F5F0DA1605C3}" type="slidenum">
              <a:rPr lang="pt-PT" smtClean="0"/>
              <a:pPr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8422178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665BEF-3E9E-46F2-8C4A-D78AA4102552}" type="datetimeFigureOut">
              <a:rPr lang="pt-PT" smtClean="0"/>
              <a:pPr/>
              <a:t>05-09-2014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869D98-0D49-4EDF-82E7-F5F0DA1605C3}" type="slidenum">
              <a:rPr lang="pt-PT" smtClean="0"/>
              <a:pPr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2249230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251520" y="188640"/>
            <a:ext cx="7772400" cy="1152128"/>
          </a:xfrm>
        </p:spPr>
        <p:txBody>
          <a:bodyPr>
            <a:normAutofit/>
          </a:bodyPr>
          <a:lstStyle/>
          <a:p>
            <a:pPr algn="l"/>
            <a:r>
              <a:rPr lang="pt-PT" sz="3200" b="1" dirty="0">
                <a:solidFill>
                  <a:schemeClr val="bg1"/>
                </a:solidFill>
              </a:rPr>
              <a:t>I ENCONTRO NACIONAL DA CAF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251520" y="1124744"/>
            <a:ext cx="6400800" cy="1584176"/>
          </a:xfrm>
        </p:spPr>
        <p:txBody>
          <a:bodyPr>
            <a:noAutofit/>
          </a:bodyPr>
          <a:lstStyle/>
          <a:p>
            <a:pPr algn="l"/>
            <a:r>
              <a:rPr lang="pt-PT" sz="2400" i="1" dirty="0">
                <a:solidFill>
                  <a:schemeClr val="bg1"/>
                </a:solidFill>
              </a:rPr>
              <a:t>Qualidade na PSP </a:t>
            </a:r>
            <a:r>
              <a:rPr lang="pt-PT" sz="2400" i="1" dirty="0" smtClean="0">
                <a:solidFill>
                  <a:schemeClr val="bg1"/>
                </a:solidFill>
              </a:rPr>
              <a:t>e CAF</a:t>
            </a:r>
          </a:p>
          <a:p>
            <a:pPr algn="l"/>
            <a:r>
              <a:rPr lang="pt-PT" sz="2400" dirty="0" smtClean="0">
                <a:solidFill>
                  <a:schemeClr val="bg1"/>
                </a:solidFill>
              </a:rPr>
              <a:t>A </a:t>
            </a:r>
            <a:r>
              <a:rPr lang="pt-PT" sz="2400" dirty="0">
                <a:solidFill>
                  <a:schemeClr val="bg1"/>
                </a:solidFill>
              </a:rPr>
              <a:t>estratégia, </a:t>
            </a:r>
            <a:r>
              <a:rPr lang="pt-PT" sz="2400" dirty="0" smtClean="0">
                <a:solidFill>
                  <a:schemeClr val="bg1"/>
                </a:solidFill>
              </a:rPr>
              <a:t>o </a:t>
            </a:r>
            <a:r>
              <a:rPr lang="pt-PT" sz="2400" dirty="0">
                <a:solidFill>
                  <a:schemeClr val="bg1"/>
                </a:solidFill>
              </a:rPr>
              <a:t>caso prático do Comando Metropolitano da PSP do Porto e o futuro</a:t>
            </a:r>
          </a:p>
        </p:txBody>
      </p:sp>
      <p:sp>
        <p:nvSpPr>
          <p:cNvPr id="4" name="Subtítulo 2"/>
          <p:cNvSpPr txBox="1">
            <a:spLocks/>
          </p:cNvSpPr>
          <p:nvPr/>
        </p:nvSpPr>
        <p:spPr>
          <a:xfrm>
            <a:off x="403920" y="4365104"/>
            <a:ext cx="3375992" cy="432048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pt-PT" sz="1600" b="1" dirty="0" smtClean="0">
                <a:solidFill>
                  <a:schemeClr val="bg1"/>
                </a:solidFill>
              </a:rPr>
              <a:t>Intendente Rui Moura (rfmoura@psp.pt)</a:t>
            </a:r>
            <a:endParaRPr lang="pt-PT" sz="1600" b="1" dirty="0">
              <a:solidFill>
                <a:schemeClr val="bg1"/>
              </a:solidFill>
            </a:endParaRPr>
          </a:p>
        </p:txBody>
      </p:sp>
      <p:sp>
        <p:nvSpPr>
          <p:cNvPr id="5" name="Subtítulo 2"/>
          <p:cNvSpPr txBox="1">
            <a:spLocks/>
          </p:cNvSpPr>
          <p:nvPr/>
        </p:nvSpPr>
        <p:spPr>
          <a:xfrm>
            <a:off x="416156" y="4730547"/>
            <a:ext cx="3579780" cy="432048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pt-PT" sz="1600" dirty="0" smtClean="0">
                <a:solidFill>
                  <a:schemeClr val="bg1"/>
                </a:solidFill>
              </a:rPr>
              <a:t>Gabinete de Estudos e Planeamento da PSP</a:t>
            </a:r>
            <a:endParaRPr lang="pt-PT" sz="1600" dirty="0">
              <a:solidFill>
                <a:schemeClr val="bg1"/>
              </a:solidFill>
            </a:endParaRPr>
          </a:p>
        </p:txBody>
      </p:sp>
      <p:pic>
        <p:nvPicPr>
          <p:cNvPr id="6" name="Imagem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0760" y="620688"/>
            <a:ext cx="1698976" cy="30689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172751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aixaDeTexto 10"/>
          <p:cNvSpPr txBox="1"/>
          <p:nvPr/>
        </p:nvSpPr>
        <p:spPr>
          <a:xfrm>
            <a:off x="179512" y="107921"/>
            <a:ext cx="91999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3200" b="1" dirty="0" smtClean="0">
                <a:solidFill>
                  <a:srgbClr val="002C7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Os </a:t>
            </a:r>
            <a:r>
              <a:rPr lang="pt-PT" sz="3200" b="1" dirty="0">
                <a:solidFill>
                  <a:srgbClr val="002C7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atuais catalisadores da Qualidade na PSP</a:t>
            </a:r>
          </a:p>
        </p:txBody>
      </p:sp>
      <p:sp>
        <p:nvSpPr>
          <p:cNvPr id="12" name="CaixaDeTexto 11"/>
          <p:cNvSpPr txBox="1"/>
          <p:nvPr/>
        </p:nvSpPr>
        <p:spPr>
          <a:xfrm>
            <a:off x="251521" y="764704"/>
            <a:ext cx="86409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400" b="1" dirty="0" smtClean="0">
                <a:solidFill>
                  <a:srgbClr val="002C7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 </a:t>
            </a:r>
            <a:r>
              <a:rPr lang="pt-PT" sz="2400" b="1" dirty="0" err="1">
                <a:solidFill>
                  <a:srgbClr val="002C7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SIADAP</a:t>
            </a:r>
            <a:r>
              <a:rPr lang="pt-PT" sz="2400" b="1" dirty="0">
                <a:solidFill>
                  <a:srgbClr val="002C7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 a PSP</a:t>
            </a:r>
          </a:p>
        </p:txBody>
      </p:sp>
      <p:sp>
        <p:nvSpPr>
          <p:cNvPr id="13" name="Rectângulo 12"/>
          <p:cNvSpPr/>
          <p:nvPr/>
        </p:nvSpPr>
        <p:spPr>
          <a:xfrm>
            <a:off x="251521" y="1280949"/>
            <a:ext cx="8640960" cy="3046988"/>
          </a:xfrm>
          <a:prstGeom prst="rect">
            <a:avLst/>
          </a:prstGeom>
          <a:solidFill>
            <a:srgbClr val="002C77"/>
          </a:solidFill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Polícia de Segurança Pública tem implementado o Subsistema de Avaliação do Desempenho dos Serviços da Administração Pública (</a:t>
            </a:r>
            <a:r>
              <a:rPr lang="pt-PT" sz="24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SIADAP</a:t>
            </a:r>
            <a:r>
              <a:rPr lang="pt-PT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t-PT" sz="2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pt-PT" sz="2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sz="2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Anualmente </a:t>
            </a:r>
            <a:r>
              <a:rPr lang="pt-PT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têm vindo a ser considerados objetivos de qualidade, em diversas áreas de atuação da PSP e do Instituto Superior de Ciências Policiais e Segurança Interna (ISCPSI</a:t>
            </a:r>
            <a:r>
              <a:rPr lang="pt-PT" sz="2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pt-PT" sz="3600" b="1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4244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aixaDeTexto 10"/>
          <p:cNvSpPr txBox="1"/>
          <p:nvPr/>
        </p:nvSpPr>
        <p:spPr>
          <a:xfrm>
            <a:off x="179512" y="107921"/>
            <a:ext cx="91999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3200" b="1" dirty="0" smtClean="0">
                <a:solidFill>
                  <a:srgbClr val="002C7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Os </a:t>
            </a:r>
            <a:r>
              <a:rPr lang="pt-PT" sz="3200" b="1" dirty="0">
                <a:solidFill>
                  <a:srgbClr val="002C7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atuais catalisadores da Qualidade na PSP</a:t>
            </a:r>
          </a:p>
        </p:txBody>
      </p:sp>
      <p:sp>
        <p:nvSpPr>
          <p:cNvPr id="12" name="CaixaDeTexto 11"/>
          <p:cNvSpPr txBox="1"/>
          <p:nvPr/>
        </p:nvSpPr>
        <p:spPr>
          <a:xfrm>
            <a:off x="251521" y="764704"/>
            <a:ext cx="86409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400" b="1" dirty="0" smtClean="0">
                <a:solidFill>
                  <a:srgbClr val="002C7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 </a:t>
            </a:r>
            <a:r>
              <a:rPr lang="pt-PT" sz="2400" b="1" dirty="0" err="1">
                <a:solidFill>
                  <a:srgbClr val="002C7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SIADAP</a:t>
            </a:r>
            <a:r>
              <a:rPr lang="pt-PT" sz="2400" b="1" dirty="0">
                <a:solidFill>
                  <a:srgbClr val="002C7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 a PSP</a:t>
            </a:r>
          </a:p>
        </p:txBody>
      </p:sp>
      <p:sp>
        <p:nvSpPr>
          <p:cNvPr id="13" name="Rectângulo 12"/>
          <p:cNvSpPr/>
          <p:nvPr/>
        </p:nvSpPr>
        <p:spPr>
          <a:xfrm>
            <a:off x="251521" y="1280949"/>
            <a:ext cx="8640960" cy="3785652"/>
          </a:xfrm>
          <a:prstGeom prst="rect">
            <a:avLst/>
          </a:prstGeom>
          <a:solidFill>
            <a:srgbClr val="002C77"/>
          </a:solidFill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PSP tem implementado o </a:t>
            </a:r>
            <a:r>
              <a:rPr lang="pt-PT" sz="24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SIADAP</a:t>
            </a:r>
            <a:r>
              <a:rPr lang="pt-PT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 e 3 apenas aos elementos sem funções </a:t>
            </a:r>
            <a:r>
              <a:rPr lang="pt-PT" sz="2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policiais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pt-PT" sz="2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sz="2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Alguma </a:t>
            </a:r>
            <a:r>
              <a:rPr lang="pt-PT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distorção organizacional e desalinhamento </a:t>
            </a:r>
            <a:r>
              <a:rPr lang="pt-PT" sz="2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estratégico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pt-PT" sz="2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sz="2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Implementação </a:t>
            </a:r>
            <a:r>
              <a:rPr lang="pt-PT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 solução organizacional assente na doutrina policial, para a “distribuição da execução dos objetivos”, com a consequente responsabilização dos Comandantes e Diretores</a:t>
            </a:r>
            <a:endParaRPr lang="pt-PT" sz="3600" b="1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6500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aixaDeTexto 10"/>
          <p:cNvSpPr txBox="1"/>
          <p:nvPr/>
        </p:nvSpPr>
        <p:spPr>
          <a:xfrm>
            <a:off x="179512" y="107921"/>
            <a:ext cx="91999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3200" b="1" dirty="0" smtClean="0">
                <a:solidFill>
                  <a:srgbClr val="002C7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Os </a:t>
            </a:r>
            <a:r>
              <a:rPr lang="pt-PT" sz="3200" b="1" dirty="0">
                <a:solidFill>
                  <a:srgbClr val="002C7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atuais catalisadores da Qualidade na PSP</a:t>
            </a:r>
          </a:p>
        </p:txBody>
      </p:sp>
      <p:sp>
        <p:nvSpPr>
          <p:cNvPr id="12" name="CaixaDeTexto 11"/>
          <p:cNvSpPr txBox="1"/>
          <p:nvPr/>
        </p:nvSpPr>
        <p:spPr>
          <a:xfrm>
            <a:off x="251521" y="764704"/>
            <a:ext cx="86409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400" b="1" dirty="0" smtClean="0">
                <a:solidFill>
                  <a:srgbClr val="002C7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Conferência </a:t>
            </a:r>
            <a:r>
              <a:rPr lang="pt-PT" sz="2400" b="1" dirty="0">
                <a:solidFill>
                  <a:srgbClr val="002C7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Internacional no Porto</a:t>
            </a:r>
          </a:p>
        </p:txBody>
      </p:sp>
      <p:sp>
        <p:nvSpPr>
          <p:cNvPr id="13" name="Rectângulo 12"/>
          <p:cNvSpPr/>
          <p:nvPr/>
        </p:nvSpPr>
        <p:spPr>
          <a:xfrm>
            <a:off x="251521" y="1280949"/>
            <a:ext cx="8640960" cy="2677656"/>
          </a:xfrm>
          <a:prstGeom prst="rect">
            <a:avLst/>
          </a:prstGeom>
          <a:solidFill>
            <a:srgbClr val="002C77"/>
          </a:solidFill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sz="2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Julho de 2010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pt-PT" sz="2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Tema: Forças de Segurança: Qualidade e Excelência</a:t>
            </a:r>
            <a:endParaRPr lang="pt-PT" sz="2400" b="1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pt-PT" sz="2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sz="2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Painéis: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pt-PT" sz="2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</a:t>
            </a:r>
            <a:r>
              <a:rPr lang="pt-PT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Qualidade e Excelência em Contexto </a:t>
            </a:r>
            <a:r>
              <a:rPr lang="pt-PT" sz="2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Policial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pt-PT" sz="2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Modelos </a:t>
            </a:r>
            <a:r>
              <a:rPr lang="pt-PT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 Certificação da </a:t>
            </a:r>
            <a:r>
              <a:rPr lang="pt-PT" sz="2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Qualidade</a:t>
            </a:r>
            <a:endParaRPr lang="pt-PT" sz="2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663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aixaDeTexto 10"/>
          <p:cNvSpPr txBox="1"/>
          <p:nvPr/>
        </p:nvSpPr>
        <p:spPr>
          <a:xfrm>
            <a:off x="179512" y="107921"/>
            <a:ext cx="91999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3200" b="1" dirty="0" smtClean="0">
                <a:solidFill>
                  <a:srgbClr val="002C7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Os </a:t>
            </a:r>
            <a:r>
              <a:rPr lang="pt-PT" sz="3200" b="1" dirty="0">
                <a:solidFill>
                  <a:srgbClr val="002C7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atuais catalisadores da Qualidade na PSP</a:t>
            </a:r>
          </a:p>
        </p:txBody>
      </p:sp>
      <p:sp>
        <p:nvSpPr>
          <p:cNvPr id="12" name="CaixaDeTexto 11"/>
          <p:cNvSpPr txBox="1"/>
          <p:nvPr/>
        </p:nvSpPr>
        <p:spPr>
          <a:xfrm>
            <a:off x="251521" y="764704"/>
            <a:ext cx="86409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400" b="1" dirty="0" smtClean="0">
                <a:solidFill>
                  <a:srgbClr val="002C7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Conferência </a:t>
            </a:r>
            <a:r>
              <a:rPr lang="pt-PT" sz="2400" b="1" dirty="0">
                <a:solidFill>
                  <a:srgbClr val="002C7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Internacional no Porto</a:t>
            </a:r>
          </a:p>
        </p:txBody>
      </p:sp>
      <p:sp>
        <p:nvSpPr>
          <p:cNvPr id="13" name="Rectângulo 12"/>
          <p:cNvSpPr/>
          <p:nvPr/>
        </p:nvSpPr>
        <p:spPr>
          <a:xfrm>
            <a:off x="251521" y="1280949"/>
            <a:ext cx="8640960" cy="2585323"/>
          </a:xfrm>
          <a:prstGeom prst="rect">
            <a:avLst/>
          </a:prstGeom>
          <a:solidFill>
            <a:srgbClr val="002C77"/>
          </a:solidFill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sz="2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</a:t>
            </a:r>
            <a:r>
              <a:rPr lang="pt-PT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Autorizo a implementação de projeto de qualidade, usando o modelo CAF, no COMETPOR, com o acompanhamento do GEP, constituindo-se o mesmo como projeto-piloto, suscetível de ser replicado em outros </a:t>
            </a:r>
            <a:r>
              <a:rPr lang="pt-PT" sz="2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Comandos”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pt-PT" sz="2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/>
            <a:r>
              <a:rPr lang="pt-PT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Despacho de </a:t>
            </a:r>
            <a:r>
              <a:rPr lang="pt-PT" b="1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S.Exa</a:t>
            </a:r>
            <a:r>
              <a:rPr lang="pt-PT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o </a:t>
            </a:r>
            <a:r>
              <a:rPr lang="pt-PT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Diretor Nacional da PSP, </a:t>
            </a:r>
            <a:r>
              <a:rPr lang="pt-PT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 </a:t>
            </a:r>
            <a:r>
              <a:rPr lang="pt-PT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14 de março de </a:t>
            </a:r>
            <a:r>
              <a:rPr lang="pt-PT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2012</a:t>
            </a:r>
            <a:endParaRPr lang="pt-PT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8759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aixaDeTexto 10"/>
          <p:cNvSpPr txBox="1"/>
          <p:nvPr/>
        </p:nvSpPr>
        <p:spPr>
          <a:xfrm>
            <a:off x="179512" y="107921"/>
            <a:ext cx="90604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2800" b="1" dirty="0" smtClean="0">
                <a:solidFill>
                  <a:srgbClr val="002C7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 </a:t>
            </a:r>
            <a:r>
              <a:rPr lang="pt-PT" sz="2800" b="1" dirty="0">
                <a:solidFill>
                  <a:srgbClr val="002C7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caso do Comando Metropolitano da PSP do Porto</a:t>
            </a:r>
          </a:p>
        </p:txBody>
      </p:sp>
      <p:sp>
        <p:nvSpPr>
          <p:cNvPr id="13" name="Rectângulo 12"/>
          <p:cNvSpPr/>
          <p:nvPr/>
        </p:nvSpPr>
        <p:spPr>
          <a:xfrm>
            <a:off x="251521" y="1280949"/>
            <a:ext cx="8640960" cy="3785652"/>
          </a:xfrm>
          <a:prstGeom prst="rect">
            <a:avLst/>
          </a:prstGeom>
          <a:solidFill>
            <a:srgbClr val="002C77"/>
          </a:solidFill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sz="2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Início da </a:t>
            </a:r>
            <a:r>
              <a:rPr lang="pt-PT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implementação de </a:t>
            </a:r>
            <a:r>
              <a:rPr lang="pt-PT" sz="2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programa </a:t>
            </a:r>
            <a:r>
              <a:rPr lang="pt-PT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 Qualidade Total em Março de </a:t>
            </a:r>
            <a:r>
              <a:rPr lang="pt-PT" sz="2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2012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pt-PT" sz="2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sz="2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Primeira </a:t>
            </a:r>
            <a:r>
              <a:rPr lang="pt-PT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fase da </a:t>
            </a:r>
            <a:r>
              <a:rPr lang="pt-PT" sz="2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implementação: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pt-PT" sz="2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Elaboração </a:t>
            </a:r>
            <a:r>
              <a:rPr lang="pt-PT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 um Manual de Procedimentos, com objetivo de envolver o maior número de elementos transversal a todas as categorias e </a:t>
            </a:r>
            <a:r>
              <a:rPr lang="pt-PT" sz="2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serviços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pt-PT" sz="2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Criadas </a:t>
            </a:r>
            <a:r>
              <a:rPr lang="pt-PT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22 equipas com um total de 116 </a:t>
            </a:r>
            <a:r>
              <a:rPr lang="pt-PT" sz="2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elementos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pt-PT" sz="2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Manual </a:t>
            </a:r>
            <a:r>
              <a:rPr lang="pt-PT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 Procedimentos já </a:t>
            </a:r>
            <a:r>
              <a:rPr lang="pt-PT" sz="2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revisto </a:t>
            </a:r>
            <a:r>
              <a:rPr lang="pt-PT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 aprovado por </a:t>
            </a:r>
            <a:r>
              <a:rPr lang="pt-PT" sz="2400" b="1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S.Exa</a:t>
            </a:r>
            <a:r>
              <a:rPr lang="pt-PT" sz="2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pt-PT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 Diretor Nacional, em 16 de julho de 2013. </a:t>
            </a:r>
            <a:endParaRPr lang="pt-PT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3407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aixaDeTexto 11"/>
          <p:cNvSpPr txBox="1"/>
          <p:nvPr/>
        </p:nvSpPr>
        <p:spPr>
          <a:xfrm>
            <a:off x="251521" y="764704"/>
            <a:ext cx="86409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400" b="1" dirty="0" smtClean="0">
                <a:solidFill>
                  <a:srgbClr val="002C7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Metodologia</a:t>
            </a:r>
            <a:endParaRPr lang="pt-PT" sz="2400" b="1" dirty="0">
              <a:solidFill>
                <a:srgbClr val="002C7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Rectângulo 12"/>
          <p:cNvSpPr/>
          <p:nvPr/>
        </p:nvSpPr>
        <p:spPr>
          <a:xfrm>
            <a:off x="251521" y="1280949"/>
            <a:ext cx="8640960" cy="4154984"/>
          </a:xfrm>
          <a:prstGeom prst="rect">
            <a:avLst/>
          </a:prstGeom>
          <a:solidFill>
            <a:srgbClr val="002C77"/>
          </a:solidFill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sz="2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Nomeação de grupo de trabalho (equipa de coordenação da autoavaliação)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pt-PT" sz="2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sz="2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Formação em CAF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pt-PT" sz="2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sz="2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Envolvimento das 22 equipas (dos serviços e subunidades)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pt-PT" sz="2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sz="2400" b="1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Auto-avaliação</a:t>
            </a:r>
            <a:r>
              <a:rPr lang="pt-PT" sz="2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do </a:t>
            </a:r>
            <a:r>
              <a:rPr lang="pt-PT" sz="2400" b="1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COMEPTOR</a:t>
            </a:r>
            <a:endParaRPr lang="pt-PT" sz="2400" b="1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pt-PT" sz="2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sz="2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Plano de Melhorias do COMETPOR</a:t>
            </a:r>
            <a:endParaRPr lang="pt-PT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CaixaDeTexto 4"/>
          <p:cNvSpPr txBox="1"/>
          <p:nvPr/>
        </p:nvSpPr>
        <p:spPr>
          <a:xfrm>
            <a:off x="179512" y="107921"/>
            <a:ext cx="90604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2800" b="1" dirty="0" smtClean="0">
                <a:solidFill>
                  <a:srgbClr val="002C7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 </a:t>
            </a:r>
            <a:r>
              <a:rPr lang="pt-PT" sz="2800" b="1" dirty="0">
                <a:solidFill>
                  <a:srgbClr val="002C7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caso do Comando Metropolitano da PSP do Porto</a:t>
            </a:r>
          </a:p>
        </p:txBody>
      </p:sp>
    </p:spTree>
    <p:extLst>
      <p:ext uri="{BB962C8B-B14F-4D97-AF65-F5344CB8AC3E}">
        <p14:creationId xmlns:p14="http://schemas.microsoft.com/office/powerpoint/2010/main" val="3684886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aixaDeTexto 11"/>
          <p:cNvSpPr txBox="1"/>
          <p:nvPr/>
        </p:nvSpPr>
        <p:spPr>
          <a:xfrm>
            <a:off x="251521" y="764704"/>
            <a:ext cx="86409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400" b="1" dirty="0" smtClean="0">
                <a:solidFill>
                  <a:srgbClr val="002C7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Os </a:t>
            </a:r>
            <a:r>
              <a:rPr lang="pt-PT" sz="2400" b="1" dirty="0">
                <a:solidFill>
                  <a:srgbClr val="002C7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resultados práticos para o COMETPOR</a:t>
            </a:r>
          </a:p>
        </p:txBody>
      </p:sp>
      <p:sp>
        <p:nvSpPr>
          <p:cNvPr id="13" name="Rectângulo 12"/>
          <p:cNvSpPr/>
          <p:nvPr/>
        </p:nvSpPr>
        <p:spPr>
          <a:xfrm>
            <a:off x="251521" y="1280949"/>
            <a:ext cx="8640960" cy="3046988"/>
          </a:xfrm>
          <a:prstGeom prst="rect">
            <a:avLst/>
          </a:prstGeom>
          <a:solidFill>
            <a:srgbClr val="002C77"/>
          </a:solidFill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sz="2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Principais </a:t>
            </a:r>
            <a:r>
              <a:rPr lang="pt-PT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constrangimentos </a:t>
            </a:r>
            <a:r>
              <a:rPr lang="pt-PT" sz="2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 autoavaliação</a:t>
            </a:r>
            <a:endParaRPr lang="pt-PT" sz="2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pt-PT" sz="2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Prazo de execução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pt-PT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  <a:r>
              <a:rPr lang="pt-PT" sz="2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ispersão </a:t>
            </a:r>
            <a:r>
              <a:rPr lang="pt-PT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geográfica do </a:t>
            </a:r>
            <a:r>
              <a:rPr lang="pt-PT" sz="2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COMETPOR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pt-PT" sz="2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sz="2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Dificuldade em identificação de evidências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pt-PT" sz="2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Atividades </a:t>
            </a:r>
            <a:r>
              <a:rPr lang="pt-PT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 ações que, devido à sua complexidade e necessidade de respostas integradas e imediatas, não são objeto de </a:t>
            </a:r>
            <a:r>
              <a:rPr lang="pt-PT" sz="2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registo sistemático</a:t>
            </a:r>
          </a:p>
        </p:txBody>
      </p:sp>
      <p:sp>
        <p:nvSpPr>
          <p:cNvPr id="5" name="CaixaDeTexto 4"/>
          <p:cNvSpPr txBox="1"/>
          <p:nvPr/>
        </p:nvSpPr>
        <p:spPr>
          <a:xfrm>
            <a:off x="179512" y="107921"/>
            <a:ext cx="90604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2800" b="1" dirty="0" smtClean="0">
                <a:solidFill>
                  <a:srgbClr val="002C7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 </a:t>
            </a:r>
            <a:r>
              <a:rPr lang="pt-PT" sz="2800" b="1" dirty="0">
                <a:solidFill>
                  <a:srgbClr val="002C7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caso do Comando Metropolitano da PSP do Porto</a:t>
            </a:r>
          </a:p>
        </p:txBody>
      </p:sp>
    </p:spTree>
    <p:extLst>
      <p:ext uri="{BB962C8B-B14F-4D97-AF65-F5344CB8AC3E}">
        <p14:creationId xmlns:p14="http://schemas.microsoft.com/office/powerpoint/2010/main" val="2453703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aixaDeTexto 11"/>
          <p:cNvSpPr txBox="1"/>
          <p:nvPr/>
        </p:nvSpPr>
        <p:spPr>
          <a:xfrm>
            <a:off x="251521" y="764704"/>
            <a:ext cx="86409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400" b="1" dirty="0" smtClean="0">
                <a:solidFill>
                  <a:srgbClr val="002C7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Os </a:t>
            </a:r>
            <a:r>
              <a:rPr lang="pt-PT" sz="2400" b="1" dirty="0">
                <a:solidFill>
                  <a:srgbClr val="002C7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resultados práticos para o COMETPOR</a:t>
            </a:r>
          </a:p>
        </p:txBody>
      </p:sp>
      <p:sp>
        <p:nvSpPr>
          <p:cNvPr id="13" name="Rectângulo 12"/>
          <p:cNvSpPr/>
          <p:nvPr/>
        </p:nvSpPr>
        <p:spPr>
          <a:xfrm>
            <a:off x="251521" y="1280949"/>
            <a:ext cx="8640960" cy="4524315"/>
          </a:xfrm>
          <a:prstGeom prst="rect">
            <a:avLst/>
          </a:prstGeom>
          <a:solidFill>
            <a:srgbClr val="002C77"/>
          </a:solidFill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sz="2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Plano de Melhorias: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pt-PT" sz="2400" b="1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pt-PT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Melhorar o processo </a:t>
            </a:r>
            <a:r>
              <a:rPr lang="pt-PT" sz="2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 planeamento </a:t>
            </a:r>
            <a:r>
              <a:rPr lang="pt-PT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(14)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pt-PT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pt-PT" sz="24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</a:t>
            </a:r>
            <a:r>
              <a:rPr lang="pt-PT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 criar e/ou melhorar os canais </a:t>
            </a:r>
            <a:r>
              <a:rPr lang="pt-PT" sz="2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 comunicação </a:t>
            </a:r>
            <a:r>
              <a:rPr lang="pt-PT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interna e externa (17)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pt-PT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Fomentar a qualidade e a </a:t>
            </a:r>
            <a:r>
              <a:rPr lang="pt-PT" sz="2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inovação envolvendo </a:t>
            </a:r>
            <a:r>
              <a:rPr lang="pt-PT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 partes </a:t>
            </a:r>
            <a:r>
              <a:rPr lang="pt-PT" sz="2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interessadas (39</a:t>
            </a:r>
            <a:r>
              <a:rPr lang="pt-PT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pt-PT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Avaliar e (</a:t>
            </a:r>
            <a:r>
              <a:rPr lang="pt-PT" sz="24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</a:t>
            </a:r>
            <a:r>
              <a:rPr lang="pt-PT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 ajustar a utilização </a:t>
            </a:r>
            <a:r>
              <a:rPr lang="pt-PT" sz="2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dos recursos </a:t>
            </a:r>
            <a:r>
              <a:rPr lang="pt-PT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financeiros e </a:t>
            </a:r>
            <a:r>
              <a:rPr lang="pt-PT" sz="2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patrimoniais (13</a:t>
            </a:r>
            <a:r>
              <a:rPr lang="pt-PT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pt-PT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Melhorar o parque informático (4)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pt-PT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Otimizar os </a:t>
            </a:r>
            <a:r>
              <a:rPr lang="pt-PT" sz="2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procedimentos administrativos </a:t>
            </a:r>
            <a:r>
              <a:rPr lang="pt-PT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 âmbito da </a:t>
            </a:r>
            <a:r>
              <a:rPr lang="pt-PT" sz="2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gestão dos </a:t>
            </a:r>
            <a:r>
              <a:rPr lang="pt-PT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recursos Humanos (12)</a:t>
            </a:r>
            <a:endParaRPr lang="pt-PT" sz="2400" b="1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CaixaDeTexto 4"/>
          <p:cNvSpPr txBox="1"/>
          <p:nvPr/>
        </p:nvSpPr>
        <p:spPr>
          <a:xfrm>
            <a:off x="179512" y="107921"/>
            <a:ext cx="90604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2800" b="1" dirty="0" smtClean="0">
                <a:solidFill>
                  <a:srgbClr val="002C7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 </a:t>
            </a:r>
            <a:r>
              <a:rPr lang="pt-PT" sz="2800" b="1" dirty="0">
                <a:solidFill>
                  <a:srgbClr val="002C7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caso do Comando Metropolitano da PSP do Porto</a:t>
            </a:r>
          </a:p>
        </p:txBody>
      </p:sp>
    </p:spTree>
    <p:extLst>
      <p:ext uri="{BB962C8B-B14F-4D97-AF65-F5344CB8AC3E}">
        <p14:creationId xmlns:p14="http://schemas.microsoft.com/office/powerpoint/2010/main" val="493461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aixaDeTexto 11"/>
          <p:cNvSpPr txBox="1"/>
          <p:nvPr/>
        </p:nvSpPr>
        <p:spPr>
          <a:xfrm>
            <a:off x="251521" y="764704"/>
            <a:ext cx="86409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400" b="1" dirty="0" smtClean="0">
                <a:solidFill>
                  <a:srgbClr val="002C7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Os </a:t>
            </a:r>
            <a:r>
              <a:rPr lang="pt-PT" sz="2400" b="1" dirty="0">
                <a:solidFill>
                  <a:srgbClr val="002C7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resultados práticos para o COMETPOR</a:t>
            </a:r>
          </a:p>
        </p:txBody>
      </p:sp>
      <p:sp>
        <p:nvSpPr>
          <p:cNvPr id="13" name="Rectângulo 12"/>
          <p:cNvSpPr/>
          <p:nvPr/>
        </p:nvSpPr>
        <p:spPr>
          <a:xfrm>
            <a:off x="251521" y="1280949"/>
            <a:ext cx="8640960" cy="3785652"/>
          </a:xfrm>
          <a:prstGeom prst="rect">
            <a:avLst/>
          </a:prstGeom>
          <a:solidFill>
            <a:srgbClr val="002C77"/>
          </a:solidFill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sz="2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Algumas </a:t>
            </a:r>
            <a:r>
              <a:rPr lang="pt-PT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ações de </a:t>
            </a:r>
            <a:r>
              <a:rPr lang="pt-PT" sz="2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melhoria (</a:t>
            </a:r>
            <a:r>
              <a:rPr lang="pt-PT" sz="2400" b="1" i="1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quick</a:t>
            </a:r>
            <a:r>
              <a:rPr lang="pt-PT" sz="2400" b="1" i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t-PT" sz="2400" b="1" i="1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wins</a:t>
            </a:r>
            <a:r>
              <a:rPr lang="pt-PT" sz="2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):</a:t>
            </a:r>
            <a:endParaRPr lang="pt-PT" sz="2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pt-PT" sz="2400" b="1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pt-PT" sz="2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Constituição do Gabinete da Qualidade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pt-PT" sz="2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Elaboração de Plano Estratégico 2014-2016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pt-PT" sz="2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Elaboração de matriz de objetivos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pt-PT" sz="2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Monitorização periódica do desempenho com recurso à matriz de objetivos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pt-PT" sz="2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Reuniões periódicas do Gabinete da Qualidade com o Comando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pt-PT" sz="2400" b="1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CaixaDeTexto 4"/>
          <p:cNvSpPr txBox="1"/>
          <p:nvPr/>
        </p:nvSpPr>
        <p:spPr>
          <a:xfrm>
            <a:off x="179512" y="107921"/>
            <a:ext cx="90604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2800" b="1" dirty="0" smtClean="0">
                <a:solidFill>
                  <a:srgbClr val="002C7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 </a:t>
            </a:r>
            <a:r>
              <a:rPr lang="pt-PT" sz="2800" b="1" dirty="0">
                <a:solidFill>
                  <a:srgbClr val="002C7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caso do Comando Metropolitano da PSP do Porto</a:t>
            </a:r>
          </a:p>
        </p:txBody>
      </p:sp>
    </p:spTree>
    <p:extLst>
      <p:ext uri="{BB962C8B-B14F-4D97-AF65-F5344CB8AC3E}">
        <p14:creationId xmlns:p14="http://schemas.microsoft.com/office/powerpoint/2010/main" val="2614391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aixaDeTexto 11"/>
          <p:cNvSpPr txBox="1"/>
          <p:nvPr/>
        </p:nvSpPr>
        <p:spPr>
          <a:xfrm>
            <a:off x="251521" y="764704"/>
            <a:ext cx="86409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400" b="1" dirty="0" smtClean="0">
                <a:solidFill>
                  <a:srgbClr val="002C7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Consolidação </a:t>
            </a:r>
            <a:r>
              <a:rPr lang="pt-PT" sz="2400" b="1" dirty="0">
                <a:solidFill>
                  <a:srgbClr val="002C7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 modelo e inclusão na formação inicial</a:t>
            </a:r>
          </a:p>
        </p:txBody>
      </p:sp>
      <p:sp>
        <p:nvSpPr>
          <p:cNvPr id="13" name="Rectângulo 12"/>
          <p:cNvSpPr/>
          <p:nvPr/>
        </p:nvSpPr>
        <p:spPr>
          <a:xfrm>
            <a:off x="251521" y="1280949"/>
            <a:ext cx="8640960" cy="4524315"/>
          </a:xfrm>
          <a:prstGeom prst="rect">
            <a:avLst/>
          </a:prstGeom>
          <a:solidFill>
            <a:srgbClr val="002C77"/>
          </a:solidFill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sz="2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COMETPOR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sz="2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2014: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pt-PT" sz="2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Comando Distrital de Coimbra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pt-PT" sz="2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Comando Distrital de Faro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pt-PT" sz="2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Comando Metropolitano de Lisboa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sz="2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2015: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pt-PT" sz="2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Departamento de Formação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pt-PT" sz="2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Instituto Superior de Ciências Policiais e Segurança Interna – ISCPSI – (CAF Educação)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pt-PT" sz="2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Comando…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sz="2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2016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pt-PT" sz="2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5" name="CaixaDeTexto 4"/>
          <p:cNvSpPr txBox="1"/>
          <p:nvPr/>
        </p:nvSpPr>
        <p:spPr>
          <a:xfrm>
            <a:off x="179512" y="107921"/>
            <a:ext cx="316144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2800" b="1" dirty="0" smtClean="0">
                <a:solidFill>
                  <a:srgbClr val="002C7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Próximos </a:t>
            </a:r>
            <a:r>
              <a:rPr lang="pt-PT" sz="2800" b="1" dirty="0">
                <a:solidFill>
                  <a:srgbClr val="002C7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passos</a:t>
            </a:r>
          </a:p>
        </p:txBody>
      </p:sp>
    </p:spTree>
    <p:extLst>
      <p:ext uri="{BB962C8B-B14F-4D97-AF65-F5344CB8AC3E}">
        <p14:creationId xmlns:p14="http://schemas.microsoft.com/office/powerpoint/2010/main" val="1944973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aixaDeTexto 10"/>
          <p:cNvSpPr txBox="1"/>
          <p:nvPr/>
        </p:nvSpPr>
        <p:spPr>
          <a:xfrm>
            <a:off x="179512" y="107921"/>
            <a:ext cx="15760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3200" b="1" dirty="0" smtClean="0">
                <a:solidFill>
                  <a:srgbClr val="002C7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ÍNDICE</a:t>
            </a:r>
            <a:endParaRPr lang="pt-PT" sz="3200" b="1" dirty="0">
              <a:solidFill>
                <a:srgbClr val="002C7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CaixaDeTexto 11"/>
          <p:cNvSpPr txBox="1"/>
          <p:nvPr/>
        </p:nvSpPr>
        <p:spPr>
          <a:xfrm>
            <a:off x="323528" y="1340768"/>
            <a:ext cx="8571577" cy="41549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2200" b="1" dirty="0" smtClean="0">
                <a:solidFill>
                  <a:srgbClr val="002C7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</a:t>
            </a:r>
            <a:r>
              <a:rPr lang="pt-PT" sz="2200" b="1" dirty="0">
                <a:solidFill>
                  <a:srgbClr val="002C7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Qualidade na </a:t>
            </a:r>
            <a:r>
              <a:rPr lang="pt-PT" sz="2200" b="1" dirty="0" smtClean="0">
                <a:solidFill>
                  <a:srgbClr val="002C7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PSP</a:t>
            </a:r>
            <a:endParaRPr lang="pt-PT" sz="2200" b="1" dirty="0">
              <a:solidFill>
                <a:srgbClr val="002C7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pt-PT" sz="2200" b="1" dirty="0" smtClean="0">
                <a:solidFill>
                  <a:srgbClr val="002C7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Breve </a:t>
            </a:r>
            <a:r>
              <a:rPr lang="pt-PT" sz="2200" b="1" dirty="0">
                <a:solidFill>
                  <a:srgbClr val="002C7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enquadramento “normativo e histórico” na </a:t>
            </a:r>
            <a:r>
              <a:rPr lang="pt-PT" sz="2200" b="1" dirty="0" smtClean="0">
                <a:solidFill>
                  <a:srgbClr val="002C7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PSP</a:t>
            </a:r>
            <a:endParaRPr lang="pt-PT" sz="2200" b="1" dirty="0">
              <a:solidFill>
                <a:srgbClr val="002C7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pt-PT" sz="2200" b="1" dirty="0" smtClean="0">
                <a:solidFill>
                  <a:srgbClr val="002C7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A </a:t>
            </a:r>
            <a:r>
              <a:rPr lang="pt-PT" sz="2200" b="1" dirty="0">
                <a:solidFill>
                  <a:srgbClr val="002C7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Estratégia da Qualidade na </a:t>
            </a:r>
            <a:r>
              <a:rPr lang="pt-PT" sz="2200" b="1" dirty="0" smtClean="0">
                <a:solidFill>
                  <a:srgbClr val="002C7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PSP</a:t>
            </a:r>
            <a:endParaRPr lang="pt-PT" sz="2200" b="1" dirty="0">
              <a:solidFill>
                <a:srgbClr val="002C7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pt-PT" sz="2200" b="1" dirty="0" smtClean="0">
                <a:solidFill>
                  <a:srgbClr val="002C7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Os </a:t>
            </a:r>
            <a:r>
              <a:rPr lang="pt-PT" sz="2200" b="1" dirty="0">
                <a:solidFill>
                  <a:srgbClr val="002C7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atuais catalisadores da Qualidade na </a:t>
            </a:r>
            <a:r>
              <a:rPr lang="pt-PT" sz="2200" b="1" dirty="0" smtClean="0">
                <a:solidFill>
                  <a:srgbClr val="002C7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PSP</a:t>
            </a:r>
            <a:endParaRPr lang="pt-PT" sz="2200" b="1" dirty="0">
              <a:solidFill>
                <a:srgbClr val="002C7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pt-PT" sz="2200" b="1" dirty="0" smtClean="0">
                <a:solidFill>
                  <a:srgbClr val="002C7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O </a:t>
            </a:r>
            <a:r>
              <a:rPr lang="pt-PT" sz="2200" b="1" dirty="0" err="1">
                <a:solidFill>
                  <a:srgbClr val="002C7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SIADAP</a:t>
            </a:r>
            <a:r>
              <a:rPr lang="pt-PT" sz="2200" b="1" dirty="0">
                <a:solidFill>
                  <a:srgbClr val="002C7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 a </a:t>
            </a:r>
            <a:r>
              <a:rPr lang="pt-PT" sz="2200" b="1" dirty="0" smtClean="0">
                <a:solidFill>
                  <a:srgbClr val="002C7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PSP</a:t>
            </a:r>
            <a:endParaRPr lang="pt-PT" sz="2200" b="1" dirty="0">
              <a:solidFill>
                <a:srgbClr val="002C7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pt-PT" sz="2200" b="1" dirty="0">
                <a:solidFill>
                  <a:srgbClr val="002C7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pt-PT" sz="2200" b="1" dirty="0" smtClean="0">
                <a:solidFill>
                  <a:srgbClr val="002C7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Conferência </a:t>
            </a:r>
            <a:r>
              <a:rPr lang="pt-PT" sz="2200" b="1" dirty="0">
                <a:solidFill>
                  <a:srgbClr val="002C7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Internacional no </a:t>
            </a:r>
            <a:r>
              <a:rPr lang="pt-PT" sz="2200" b="1" dirty="0" smtClean="0">
                <a:solidFill>
                  <a:srgbClr val="002C7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Porto</a:t>
            </a:r>
            <a:endParaRPr lang="pt-PT" sz="2200" b="1" dirty="0">
              <a:solidFill>
                <a:srgbClr val="002C7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pt-PT" sz="2200" b="1" dirty="0" smtClean="0">
                <a:solidFill>
                  <a:srgbClr val="002C7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 </a:t>
            </a:r>
            <a:r>
              <a:rPr lang="pt-PT" sz="2200" b="1" dirty="0">
                <a:solidFill>
                  <a:srgbClr val="002C7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caso do Comando Metropolitano da PSP do </a:t>
            </a:r>
            <a:r>
              <a:rPr lang="pt-PT" sz="2200" b="1" dirty="0" smtClean="0">
                <a:solidFill>
                  <a:srgbClr val="002C7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Porto</a:t>
            </a:r>
            <a:endParaRPr lang="pt-PT" sz="2200" b="1" dirty="0">
              <a:solidFill>
                <a:srgbClr val="002C7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pt-PT" sz="2200" b="1" dirty="0">
                <a:solidFill>
                  <a:srgbClr val="002C7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pt-PT" sz="2200" b="1" dirty="0" smtClean="0">
                <a:solidFill>
                  <a:srgbClr val="002C7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Metodologia</a:t>
            </a:r>
            <a:endParaRPr lang="pt-PT" sz="2200" b="1" dirty="0">
              <a:solidFill>
                <a:srgbClr val="002C7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pt-PT" sz="2200" b="1" dirty="0">
                <a:solidFill>
                  <a:srgbClr val="002C7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pt-PT" sz="2200" b="1" dirty="0" smtClean="0">
                <a:solidFill>
                  <a:srgbClr val="002C7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Os </a:t>
            </a:r>
            <a:r>
              <a:rPr lang="pt-PT" sz="2200" b="1" dirty="0">
                <a:solidFill>
                  <a:srgbClr val="002C7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resultados práticos para o </a:t>
            </a:r>
            <a:r>
              <a:rPr lang="pt-PT" sz="2200" b="1" dirty="0" smtClean="0">
                <a:solidFill>
                  <a:srgbClr val="002C7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COMETPOR</a:t>
            </a:r>
            <a:endParaRPr lang="pt-PT" sz="2200" b="1" dirty="0">
              <a:solidFill>
                <a:srgbClr val="002C7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pt-PT" sz="2200" b="1" dirty="0" smtClean="0">
                <a:solidFill>
                  <a:srgbClr val="002C7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Próximos passos</a:t>
            </a:r>
            <a:endParaRPr lang="pt-PT" sz="2200" b="1" dirty="0">
              <a:solidFill>
                <a:srgbClr val="002C7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pt-PT" sz="2200" b="1" dirty="0">
                <a:solidFill>
                  <a:srgbClr val="002C7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pt-PT" sz="2200" b="1" dirty="0" smtClean="0">
                <a:solidFill>
                  <a:srgbClr val="002C7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Consolidação </a:t>
            </a:r>
            <a:r>
              <a:rPr lang="pt-PT" sz="2200" b="1" dirty="0">
                <a:solidFill>
                  <a:srgbClr val="002C7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 modelo e inclusão na formação </a:t>
            </a:r>
            <a:r>
              <a:rPr lang="pt-PT" sz="2200" b="1" dirty="0" smtClean="0">
                <a:solidFill>
                  <a:srgbClr val="002C7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inicial</a:t>
            </a:r>
            <a:endParaRPr lang="pt-PT" sz="2200" b="1" dirty="0">
              <a:solidFill>
                <a:srgbClr val="002C7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pt-PT" sz="2200" b="1" dirty="0">
                <a:solidFill>
                  <a:srgbClr val="002C7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pt-PT" sz="2200" b="1" dirty="0" smtClean="0">
                <a:solidFill>
                  <a:srgbClr val="002C7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Consolidação </a:t>
            </a:r>
            <a:r>
              <a:rPr lang="pt-PT" sz="2200" b="1" dirty="0">
                <a:solidFill>
                  <a:srgbClr val="002C7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institucional da </a:t>
            </a:r>
            <a:r>
              <a:rPr lang="pt-PT" sz="2200" b="1" dirty="0" smtClean="0">
                <a:solidFill>
                  <a:srgbClr val="002C7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cultura</a:t>
            </a:r>
            <a:endParaRPr lang="pt-PT" sz="2200" b="1" dirty="0">
              <a:solidFill>
                <a:srgbClr val="002C7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8933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aixaDeTexto 11"/>
          <p:cNvSpPr txBox="1"/>
          <p:nvPr/>
        </p:nvSpPr>
        <p:spPr>
          <a:xfrm>
            <a:off x="251521" y="764704"/>
            <a:ext cx="86409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400" b="1" dirty="0" smtClean="0">
                <a:solidFill>
                  <a:srgbClr val="002C7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Consolidação </a:t>
            </a:r>
            <a:r>
              <a:rPr lang="pt-PT" sz="2400" b="1" dirty="0">
                <a:solidFill>
                  <a:srgbClr val="002C7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 modelo e inclusão na formação inicial</a:t>
            </a:r>
          </a:p>
        </p:txBody>
      </p:sp>
      <p:sp>
        <p:nvSpPr>
          <p:cNvPr id="13" name="Rectângulo 12"/>
          <p:cNvSpPr/>
          <p:nvPr/>
        </p:nvSpPr>
        <p:spPr>
          <a:xfrm>
            <a:off x="251521" y="1280949"/>
            <a:ext cx="8640960" cy="3785652"/>
          </a:xfrm>
          <a:prstGeom prst="rect">
            <a:avLst/>
          </a:prstGeom>
          <a:solidFill>
            <a:srgbClr val="002C77"/>
          </a:solidFill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sz="2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Tema </a:t>
            </a:r>
            <a:r>
              <a:rPr lang="pt-PT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 </a:t>
            </a:r>
            <a:r>
              <a:rPr lang="pt-PT" sz="2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Qualidade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pt-PT" sz="2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Programas </a:t>
            </a:r>
            <a:r>
              <a:rPr lang="pt-PT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curriculares do mestrado integrado em ciências </a:t>
            </a:r>
            <a:r>
              <a:rPr lang="pt-PT" sz="2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policiais</a:t>
            </a:r>
          </a:p>
          <a:p>
            <a:pPr marL="1257300" lvl="2" indent="-342900">
              <a:buFont typeface="Arial" panose="020B0604020202020204" pitchFamily="34" charset="0"/>
              <a:buChar char="•"/>
            </a:pPr>
            <a:r>
              <a:rPr lang="pt-PT" sz="2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Curso </a:t>
            </a:r>
            <a:r>
              <a:rPr lang="pt-PT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 Formação de Oficiais de </a:t>
            </a:r>
            <a:r>
              <a:rPr lang="pt-PT" sz="2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Polícia</a:t>
            </a:r>
          </a:p>
          <a:p>
            <a:pPr marL="1257300" lvl="2" indent="-342900">
              <a:buFont typeface="Arial" panose="020B0604020202020204" pitchFamily="34" charset="0"/>
              <a:buChar char="•"/>
            </a:pPr>
            <a:r>
              <a:rPr lang="pt-PT" sz="2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ISCPSI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pt-PT" sz="2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Programas </a:t>
            </a:r>
            <a:r>
              <a:rPr lang="pt-PT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 formação </a:t>
            </a:r>
            <a:r>
              <a:rPr lang="pt-PT" sz="2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inicial</a:t>
            </a:r>
          </a:p>
          <a:p>
            <a:pPr marL="1257300" lvl="2" indent="-342900">
              <a:buFont typeface="Arial" panose="020B0604020202020204" pitchFamily="34" charset="0"/>
              <a:buChar char="•"/>
            </a:pPr>
            <a:r>
              <a:rPr lang="pt-PT" sz="2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Carreira </a:t>
            </a:r>
            <a:r>
              <a:rPr lang="pt-PT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 Agente de </a:t>
            </a:r>
            <a:r>
              <a:rPr lang="pt-PT" sz="2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Polícia</a:t>
            </a:r>
          </a:p>
          <a:p>
            <a:pPr marL="1257300" lvl="2" indent="-342900">
              <a:buFont typeface="Arial" panose="020B0604020202020204" pitchFamily="34" charset="0"/>
              <a:buChar char="•"/>
            </a:pPr>
            <a:r>
              <a:rPr lang="pt-PT" sz="2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Carreira de Chefe </a:t>
            </a:r>
            <a:r>
              <a:rPr lang="pt-PT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 </a:t>
            </a:r>
            <a:r>
              <a:rPr lang="pt-PT" sz="2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Polícia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pt-PT" sz="2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Formação </a:t>
            </a:r>
            <a:r>
              <a:rPr lang="pt-PT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profissional </a:t>
            </a:r>
            <a:r>
              <a:rPr lang="pt-PT" sz="2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(Portugal 2020) para </a:t>
            </a:r>
            <a:r>
              <a:rPr lang="pt-PT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quem desempenha funções na </a:t>
            </a:r>
            <a:r>
              <a:rPr lang="pt-PT" sz="2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PSP</a:t>
            </a:r>
          </a:p>
        </p:txBody>
      </p:sp>
      <p:sp>
        <p:nvSpPr>
          <p:cNvPr id="5" name="CaixaDeTexto 4"/>
          <p:cNvSpPr txBox="1"/>
          <p:nvPr/>
        </p:nvSpPr>
        <p:spPr>
          <a:xfrm>
            <a:off x="179512" y="107921"/>
            <a:ext cx="316144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2800" b="1" dirty="0" smtClean="0">
                <a:solidFill>
                  <a:srgbClr val="002C7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Próximos </a:t>
            </a:r>
            <a:r>
              <a:rPr lang="pt-PT" sz="2800" b="1" dirty="0">
                <a:solidFill>
                  <a:srgbClr val="002C7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passos</a:t>
            </a:r>
          </a:p>
        </p:txBody>
      </p:sp>
    </p:spTree>
    <p:extLst>
      <p:ext uri="{BB962C8B-B14F-4D97-AF65-F5344CB8AC3E}">
        <p14:creationId xmlns:p14="http://schemas.microsoft.com/office/powerpoint/2010/main" val="2706820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aixaDeTexto 11"/>
          <p:cNvSpPr txBox="1"/>
          <p:nvPr/>
        </p:nvSpPr>
        <p:spPr>
          <a:xfrm>
            <a:off x="251521" y="764704"/>
            <a:ext cx="86409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400" b="1" dirty="0" smtClean="0">
                <a:solidFill>
                  <a:srgbClr val="002C7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Consolidação </a:t>
            </a:r>
            <a:r>
              <a:rPr lang="pt-PT" sz="2400" b="1" dirty="0">
                <a:solidFill>
                  <a:srgbClr val="002C7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institucional da cultura</a:t>
            </a:r>
          </a:p>
        </p:txBody>
      </p:sp>
      <p:sp>
        <p:nvSpPr>
          <p:cNvPr id="13" name="Rectângulo 12"/>
          <p:cNvSpPr/>
          <p:nvPr/>
        </p:nvSpPr>
        <p:spPr>
          <a:xfrm>
            <a:off x="251521" y="1280949"/>
            <a:ext cx="8640960" cy="3046988"/>
          </a:xfrm>
          <a:prstGeom prst="rect">
            <a:avLst/>
          </a:prstGeom>
          <a:solidFill>
            <a:srgbClr val="002C77"/>
          </a:solidFill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sz="2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Implementação gradual da Q-PSP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pt-PT" sz="2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Assente </a:t>
            </a:r>
            <a:r>
              <a:rPr lang="pt-PT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 modelo CAF </a:t>
            </a:r>
            <a:endParaRPr lang="pt-PT" sz="2400" b="1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pt-PT" sz="2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Princípios </a:t>
            </a:r>
            <a:r>
              <a:rPr lang="pt-PT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 </a:t>
            </a:r>
            <a:r>
              <a:rPr lang="pt-PT" sz="2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ação</a:t>
            </a:r>
          </a:p>
          <a:p>
            <a:pPr marL="1257300" lvl="2" indent="-342900">
              <a:buFont typeface="Arial" panose="020B0604020202020204" pitchFamily="34" charset="0"/>
              <a:buChar char="•"/>
            </a:pPr>
            <a:r>
              <a:rPr lang="pt-PT" sz="2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Qualidade Total</a:t>
            </a:r>
          </a:p>
          <a:p>
            <a:pPr marL="1257300" lvl="2" indent="-342900">
              <a:buFont typeface="Arial" panose="020B0604020202020204" pitchFamily="34" charset="0"/>
              <a:buChar char="•"/>
            </a:pPr>
            <a:r>
              <a:rPr lang="pt-PT" sz="2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Sustentabilidade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pt-PT" sz="2400" b="1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sz="2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</a:t>
            </a:r>
            <a:r>
              <a:rPr lang="pt-PT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qualidade será tema recorrente na formação e no ensino </a:t>
            </a:r>
            <a:r>
              <a:rPr lang="pt-PT" sz="2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policial</a:t>
            </a:r>
          </a:p>
        </p:txBody>
      </p:sp>
      <p:sp>
        <p:nvSpPr>
          <p:cNvPr id="5" name="CaixaDeTexto 4"/>
          <p:cNvSpPr txBox="1"/>
          <p:nvPr/>
        </p:nvSpPr>
        <p:spPr>
          <a:xfrm>
            <a:off x="179512" y="107921"/>
            <a:ext cx="316144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2800" b="1" dirty="0" smtClean="0">
                <a:solidFill>
                  <a:srgbClr val="002C7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Próximos </a:t>
            </a:r>
            <a:r>
              <a:rPr lang="pt-PT" sz="2800" b="1" dirty="0">
                <a:solidFill>
                  <a:srgbClr val="002C7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passos</a:t>
            </a:r>
          </a:p>
        </p:txBody>
      </p:sp>
    </p:spTree>
    <p:extLst>
      <p:ext uri="{BB962C8B-B14F-4D97-AF65-F5344CB8AC3E}">
        <p14:creationId xmlns:p14="http://schemas.microsoft.com/office/powerpoint/2010/main" val="1937022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aixaDeTexto 11"/>
          <p:cNvSpPr txBox="1"/>
          <p:nvPr/>
        </p:nvSpPr>
        <p:spPr>
          <a:xfrm>
            <a:off x="251521" y="764704"/>
            <a:ext cx="86409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400" b="1" dirty="0" smtClean="0">
                <a:solidFill>
                  <a:srgbClr val="002C7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Consolidação </a:t>
            </a:r>
            <a:r>
              <a:rPr lang="pt-PT" sz="2400" b="1" dirty="0">
                <a:solidFill>
                  <a:srgbClr val="002C7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institucional da cultura</a:t>
            </a:r>
          </a:p>
        </p:txBody>
      </p:sp>
      <p:sp>
        <p:nvSpPr>
          <p:cNvPr id="13" name="Rectângulo 12"/>
          <p:cNvSpPr/>
          <p:nvPr/>
        </p:nvSpPr>
        <p:spPr>
          <a:xfrm>
            <a:off x="251521" y="1280949"/>
            <a:ext cx="8640960" cy="2308324"/>
          </a:xfrm>
          <a:prstGeom prst="rect">
            <a:avLst/>
          </a:prstGeom>
          <a:solidFill>
            <a:srgbClr val="002C77"/>
          </a:solidFill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sz="2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Todos </a:t>
            </a:r>
            <a:r>
              <a:rPr lang="pt-PT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os comandos e departamentos da direção nacional da PSP </a:t>
            </a:r>
            <a:r>
              <a:rPr lang="pt-PT" sz="2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registados </a:t>
            </a:r>
            <a:r>
              <a:rPr lang="pt-PT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 Base de Dados do Centro de Recursos CAF do Instituto Europeu de Administração </a:t>
            </a:r>
            <a:r>
              <a:rPr lang="pt-PT" sz="2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Pública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pt-PT" sz="2400" b="1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sz="2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 caminho </a:t>
            </a:r>
            <a:r>
              <a:rPr lang="pt-PT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 reconhecimento formal de </a:t>
            </a:r>
            <a:r>
              <a:rPr lang="pt-PT" sz="2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excelência</a:t>
            </a:r>
          </a:p>
        </p:txBody>
      </p:sp>
      <p:sp>
        <p:nvSpPr>
          <p:cNvPr id="5" name="CaixaDeTexto 4"/>
          <p:cNvSpPr txBox="1"/>
          <p:nvPr/>
        </p:nvSpPr>
        <p:spPr>
          <a:xfrm>
            <a:off x="179512" y="107921"/>
            <a:ext cx="316144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2800" b="1" dirty="0" smtClean="0">
                <a:solidFill>
                  <a:srgbClr val="002C7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Próximos </a:t>
            </a:r>
            <a:r>
              <a:rPr lang="pt-PT" sz="2800" b="1" dirty="0">
                <a:solidFill>
                  <a:srgbClr val="002C7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passos</a:t>
            </a:r>
          </a:p>
        </p:txBody>
      </p:sp>
    </p:spTree>
    <p:extLst>
      <p:ext uri="{BB962C8B-B14F-4D97-AF65-F5344CB8AC3E}">
        <p14:creationId xmlns:p14="http://schemas.microsoft.com/office/powerpoint/2010/main" val="866805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aixaDeTexto 11"/>
          <p:cNvSpPr txBox="1"/>
          <p:nvPr/>
        </p:nvSpPr>
        <p:spPr>
          <a:xfrm>
            <a:off x="251521" y="764704"/>
            <a:ext cx="86409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400" b="1" dirty="0" smtClean="0">
                <a:solidFill>
                  <a:srgbClr val="002C7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Consolidação </a:t>
            </a:r>
            <a:r>
              <a:rPr lang="pt-PT" sz="2400" b="1" dirty="0">
                <a:solidFill>
                  <a:srgbClr val="002C7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institucional da cultura</a:t>
            </a:r>
          </a:p>
        </p:txBody>
      </p:sp>
      <p:sp>
        <p:nvSpPr>
          <p:cNvPr id="13" name="Rectângulo 12"/>
          <p:cNvSpPr/>
          <p:nvPr/>
        </p:nvSpPr>
        <p:spPr>
          <a:xfrm>
            <a:off x="251521" y="1280949"/>
            <a:ext cx="8640960" cy="4154984"/>
          </a:xfrm>
          <a:prstGeom prst="rect">
            <a:avLst/>
          </a:prstGeom>
          <a:solidFill>
            <a:srgbClr val="002C77"/>
          </a:solidFill>
        </p:spPr>
        <p:txBody>
          <a:bodyPr wrap="square">
            <a:spAutoFit/>
          </a:bodyPr>
          <a:lstStyle/>
          <a:p>
            <a:pPr algn="ctr"/>
            <a:r>
              <a:rPr lang="pt-PT" sz="4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CAF</a:t>
            </a:r>
          </a:p>
          <a:p>
            <a:pPr algn="ctr"/>
            <a:endParaRPr lang="pt-PT" sz="4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pt-PT" sz="4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CAF Educação </a:t>
            </a:r>
          </a:p>
          <a:p>
            <a:pPr algn="ctr"/>
            <a:endParaRPr lang="pt-PT" sz="4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pt-PT" sz="4400" b="1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pt-PT" sz="4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E, porque não, CAF Policial?</a:t>
            </a:r>
            <a:endParaRPr lang="pt-PT" sz="4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CaixaDeTexto 4"/>
          <p:cNvSpPr txBox="1"/>
          <p:nvPr/>
        </p:nvSpPr>
        <p:spPr>
          <a:xfrm>
            <a:off x="179512" y="107921"/>
            <a:ext cx="316144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2800" b="1" dirty="0" smtClean="0">
                <a:solidFill>
                  <a:srgbClr val="002C7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Próximos </a:t>
            </a:r>
            <a:r>
              <a:rPr lang="pt-PT" sz="2800" b="1" dirty="0">
                <a:solidFill>
                  <a:srgbClr val="002C7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passos</a:t>
            </a:r>
          </a:p>
        </p:txBody>
      </p:sp>
    </p:spTree>
    <p:extLst>
      <p:ext uri="{BB962C8B-B14F-4D97-AF65-F5344CB8AC3E}">
        <p14:creationId xmlns:p14="http://schemas.microsoft.com/office/powerpoint/2010/main" val="90384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251520" y="2420888"/>
            <a:ext cx="7772400" cy="1152128"/>
          </a:xfrm>
        </p:spPr>
        <p:txBody>
          <a:bodyPr>
            <a:normAutofit/>
          </a:bodyPr>
          <a:lstStyle/>
          <a:p>
            <a:pPr algn="l"/>
            <a:r>
              <a:rPr lang="pt-PT" sz="3200" dirty="0" smtClean="0">
                <a:solidFill>
                  <a:schemeClr val="bg1"/>
                </a:solidFill>
              </a:rPr>
              <a:t>OBRIGADO PELA VOSSA ATENÇÃO.</a:t>
            </a:r>
            <a:br>
              <a:rPr lang="pt-PT" sz="3200" dirty="0" smtClean="0">
                <a:solidFill>
                  <a:schemeClr val="bg1"/>
                </a:solidFill>
              </a:rPr>
            </a:br>
            <a:endParaRPr lang="pt-PT" sz="32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3191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aixaDeTexto 10"/>
          <p:cNvSpPr txBox="1"/>
          <p:nvPr/>
        </p:nvSpPr>
        <p:spPr>
          <a:xfrm>
            <a:off x="179512" y="107921"/>
            <a:ext cx="408714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3200" b="1" dirty="0">
                <a:solidFill>
                  <a:srgbClr val="002C7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Qualidade na PSP</a:t>
            </a:r>
          </a:p>
        </p:txBody>
      </p:sp>
      <p:sp>
        <p:nvSpPr>
          <p:cNvPr id="12" name="CaixaDeTexto 11"/>
          <p:cNvSpPr txBox="1"/>
          <p:nvPr/>
        </p:nvSpPr>
        <p:spPr>
          <a:xfrm>
            <a:off x="251521" y="764704"/>
            <a:ext cx="86409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400" b="1" dirty="0" smtClean="0">
                <a:solidFill>
                  <a:srgbClr val="002C7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Breve </a:t>
            </a:r>
            <a:r>
              <a:rPr lang="pt-PT" sz="2400" b="1" dirty="0">
                <a:solidFill>
                  <a:srgbClr val="002C7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enquadramento “normativo e histórico” na </a:t>
            </a:r>
            <a:r>
              <a:rPr lang="pt-PT" sz="2400" b="1" dirty="0" smtClean="0">
                <a:solidFill>
                  <a:srgbClr val="002C7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PSP</a:t>
            </a:r>
            <a:endParaRPr lang="pt-PT" sz="2400" b="1" dirty="0">
              <a:solidFill>
                <a:srgbClr val="002C7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Rectângulo 12"/>
          <p:cNvSpPr/>
          <p:nvPr/>
        </p:nvSpPr>
        <p:spPr>
          <a:xfrm>
            <a:off x="251521" y="1280949"/>
            <a:ext cx="8640960" cy="3046988"/>
          </a:xfrm>
          <a:prstGeom prst="rect">
            <a:avLst/>
          </a:prstGeom>
          <a:solidFill>
            <a:srgbClr val="002C77"/>
          </a:solidFill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perceção do serviço prestado e a expectativa social relativamente à PSP e à sua qualidade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pt-PT" sz="2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Condições endógenas e exógenas, muitas delas incontroláveis pela PSP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pt-PT" sz="2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Padrões uniformes de prestação de serviços e a procura contínua da sua </a:t>
            </a:r>
            <a:r>
              <a:rPr lang="pt-PT" sz="2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melhoria</a:t>
            </a:r>
            <a:endParaRPr lang="pt-PT" sz="2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4703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aixaDeTexto 10"/>
          <p:cNvSpPr txBox="1"/>
          <p:nvPr/>
        </p:nvSpPr>
        <p:spPr>
          <a:xfrm>
            <a:off x="179512" y="107921"/>
            <a:ext cx="408714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3200" b="1" dirty="0">
                <a:solidFill>
                  <a:srgbClr val="002C7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Qualidade na PSP</a:t>
            </a:r>
          </a:p>
        </p:txBody>
      </p:sp>
      <p:sp>
        <p:nvSpPr>
          <p:cNvPr id="12" name="CaixaDeTexto 11"/>
          <p:cNvSpPr txBox="1"/>
          <p:nvPr/>
        </p:nvSpPr>
        <p:spPr>
          <a:xfrm>
            <a:off x="251521" y="764704"/>
            <a:ext cx="86409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400" b="1" dirty="0" smtClean="0">
                <a:solidFill>
                  <a:srgbClr val="002C7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Breve </a:t>
            </a:r>
            <a:r>
              <a:rPr lang="pt-PT" sz="2400" b="1" dirty="0">
                <a:solidFill>
                  <a:srgbClr val="002C7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enquadramento “normativo e histórico” na </a:t>
            </a:r>
            <a:r>
              <a:rPr lang="pt-PT" sz="2400" b="1" dirty="0" smtClean="0">
                <a:solidFill>
                  <a:srgbClr val="002C7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PSP</a:t>
            </a:r>
            <a:endParaRPr lang="pt-PT" sz="2400" b="1" dirty="0">
              <a:solidFill>
                <a:srgbClr val="002C7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Rectângulo 12"/>
          <p:cNvSpPr/>
          <p:nvPr/>
        </p:nvSpPr>
        <p:spPr>
          <a:xfrm>
            <a:off x="251521" y="1280949"/>
            <a:ext cx="8640960" cy="4524315"/>
          </a:xfrm>
          <a:prstGeom prst="rect">
            <a:avLst/>
          </a:prstGeom>
          <a:solidFill>
            <a:srgbClr val="002C77"/>
          </a:solidFill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Despacho </a:t>
            </a:r>
            <a:r>
              <a:rPr lang="pt-PT" sz="2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12/GDN/2002 – Círculos da Qualidade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pt-PT" sz="2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sz="2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Implementação </a:t>
            </a:r>
            <a:r>
              <a:rPr lang="pt-PT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em toda a </a:t>
            </a:r>
            <a:r>
              <a:rPr lang="pt-PT" sz="2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instituição (…) de </a:t>
            </a:r>
            <a:r>
              <a:rPr lang="pt-PT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círculos de qualidade (…), sob a responsabilidade </a:t>
            </a:r>
            <a:r>
              <a:rPr lang="pt-PT" sz="2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direta </a:t>
            </a:r>
            <a:r>
              <a:rPr lang="pt-PT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 dirigente de grau mais </a:t>
            </a:r>
            <a:r>
              <a:rPr lang="pt-PT" sz="2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elevado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pt-PT" sz="2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sz="2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Objetivos concretos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sz="2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Medidas </a:t>
            </a:r>
            <a:r>
              <a:rPr lang="pt-PT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 recolha e compilação de informação </a:t>
            </a:r>
            <a:endParaRPr lang="pt-PT" sz="2400" b="1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sz="2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Estudo/uniformização </a:t>
            </a:r>
            <a:r>
              <a:rPr lang="pt-PT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dos melhores modelos de organização e práticas de “boa </a:t>
            </a:r>
            <a:r>
              <a:rPr lang="pt-PT" sz="2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gestão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sz="2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Implementação </a:t>
            </a:r>
            <a:r>
              <a:rPr lang="pt-PT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 mecanismos de avaliação e </a:t>
            </a:r>
            <a:r>
              <a:rPr lang="pt-PT" sz="2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ação </a:t>
            </a:r>
            <a:r>
              <a:rPr lang="pt-PT" sz="2400" b="1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correctiva</a:t>
            </a:r>
            <a:endParaRPr lang="pt-PT" sz="2400" b="1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9426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aixaDeTexto 10"/>
          <p:cNvSpPr txBox="1"/>
          <p:nvPr/>
        </p:nvSpPr>
        <p:spPr>
          <a:xfrm>
            <a:off x="179512" y="107921"/>
            <a:ext cx="408714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3200" b="1" dirty="0">
                <a:solidFill>
                  <a:srgbClr val="002C7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Qualidade na PSP</a:t>
            </a:r>
          </a:p>
        </p:txBody>
      </p:sp>
      <p:sp>
        <p:nvSpPr>
          <p:cNvPr id="12" name="CaixaDeTexto 11"/>
          <p:cNvSpPr txBox="1"/>
          <p:nvPr/>
        </p:nvSpPr>
        <p:spPr>
          <a:xfrm>
            <a:off x="251521" y="764704"/>
            <a:ext cx="86409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400" b="1" dirty="0" smtClean="0">
                <a:solidFill>
                  <a:srgbClr val="002C7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Breve </a:t>
            </a:r>
            <a:r>
              <a:rPr lang="pt-PT" sz="2400" b="1" dirty="0">
                <a:solidFill>
                  <a:srgbClr val="002C7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enquadramento “normativo e histórico” na </a:t>
            </a:r>
            <a:r>
              <a:rPr lang="pt-PT" sz="2400" b="1" dirty="0" smtClean="0">
                <a:solidFill>
                  <a:srgbClr val="002C7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PSP</a:t>
            </a:r>
            <a:endParaRPr lang="pt-PT" sz="2400" b="1" dirty="0">
              <a:solidFill>
                <a:srgbClr val="002C7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Rectângulo 12"/>
          <p:cNvSpPr/>
          <p:nvPr/>
        </p:nvSpPr>
        <p:spPr>
          <a:xfrm>
            <a:off x="251521" y="1280949"/>
            <a:ext cx="8640960" cy="4401205"/>
          </a:xfrm>
          <a:prstGeom prst="rect">
            <a:avLst/>
          </a:prstGeom>
          <a:solidFill>
            <a:srgbClr val="002C77"/>
          </a:solidFill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Despacho </a:t>
            </a:r>
            <a:r>
              <a:rPr lang="pt-PT" sz="2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12/GDN/2002 – Círculos da Qualidade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pt-PT" sz="2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sz="2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Primeira </a:t>
            </a:r>
            <a:r>
              <a:rPr lang="pt-PT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proposta genérica </a:t>
            </a:r>
            <a:r>
              <a:rPr lang="pt-PT" sz="2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(Relatório de 2004):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pt-PT" sz="2400" b="1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pt-PT" sz="32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</a:t>
            </a:r>
            <a:r>
              <a:rPr lang="pt-PT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Implementação de uma Política de Qualidade na PSP”, assente num modelo de </a:t>
            </a:r>
            <a:r>
              <a:rPr lang="pt-PT" sz="32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Auto-Avaliação</a:t>
            </a:r>
            <a:r>
              <a:rPr lang="pt-PT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Estrutura Comum de Avaliação designada originalmente por CAF - </a:t>
            </a:r>
            <a:r>
              <a:rPr lang="pt-PT" sz="32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Common</a:t>
            </a:r>
            <a:r>
              <a:rPr lang="pt-PT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t-PT" sz="32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Assessment</a:t>
            </a:r>
            <a:r>
              <a:rPr lang="pt-PT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Framework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pt-PT" sz="2400" b="1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7087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aixaDeTexto 10"/>
          <p:cNvSpPr txBox="1"/>
          <p:nvPr/>
        </p:nvSpPr>
        <p:spPr>
          <a:xfrm>
            <a:off x="179512" y="107921"/>
            <a:ext cx="408714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3200" b="1" dirty="0">
                <a:solidFill>
                  <a:srgbClr val="002C7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Qualidade na PSP</a:t>
            </a:r>
          </a:p>
        </p:txBody>
      </p:sp>
      <p:sp>
        <p:nvSpPr>
          <p:cNvPr id="12" name="CaixaDeTexto 11"/>
          <p:cNvSpPr txBox="1"/>
          <p:nvPr/>
        </p:nvSpPr>
        <p:spPr>
          <a:xfrm>
            <a:off x="251521" y="764704"/>
            <a:ext cx="86409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400" b="1" dirty="0" smtClean="0">
                <a:solidFill>
                  <a:srgbClr val="002C7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Breve </a:t>
            </a:r>
            <a:r>
              <a:rPr lang="pt-PT" sz="2400" b="1" dirty="0">
                <a:solidFill>
                  <a:srgbClr val="002C7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enquadramento “normativo e histórico” na </a:t>
            </a:r>
            <a:r>
              <a:rPr lang="pt-PT" sz="2400" b="1" dirty="0" smtClean="0">
                <a:solidFill>
                  <a:srgbClr val="002C7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PSP</a:t>
            </a:r>
            <a:endParaRPr lang="pt-PT" sz="2400" b="1" dirty="0">
              <a:solidFill>
                <a:srgbClr val="002C7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Rectângulo 12"/>
          <p:cNvSpPr/>
          <p:nvPr/>
        </p:nvSpPr>
        <p:spPr>
          <a:xfrm>
            <a:off x="251521" y="1280949"/>
            <a:ext cx="8640960" cy="3046988"/>
          </a:xfrm>
          <a:prstGeom prst="rect">
            <a:avLst/>
          </a:prstGeom>
          <a:solidFill>
            <a:srgbClr val="002C77"/>
          </a:solidFill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sz="2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Lei </a:t>
            </a:r>
            <a:r>
              <a:rPr lang="pt-PT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n.º 53/2007, de 31 de </a:t>
            </a:r>
            <a:r>
              <a:rPr lang="pt-PT" sz="2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agosto (orgânica </a:t>
            </a:r>
            <a:r>
              <a:rPr lang="pt-PT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 </a:t>
            </a:r>
            <a:r>
              <a:rPr lang="pt-PT" sz="2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PSP)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pt-PT" sz="2400" b="1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sz="2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Alínea </a:t>
            </a:r>
            <a:r>
              <a:rPr lang="pt-PT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b), do n.º 1, do artigo </a:t>
            </a:r>
            <a:r>
              <a:rPr lang="pt-PT" sz="2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25.º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pt-PT" sz="2400" b="1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pt-PT" sz="32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Incumbe </a:t>
            </a:r>
            <a:r>
              <a:rPr lang="pt-PT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à Inspeção promover a qualidade do serviço prestado (pela PSP) à </a:t>
            </a:r>
            <a:r>
              <a:rPr lang="pt-PT" sz="32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população.</a:t>
            </a:r>
          </a:p>
        </p:txBody>
      </p:sp>
    </p:spTree>
    <p:extLst>
      <p:ext uri="{BB962C8B-B14F-4D97-AF65-F5344CB8AC3E}">
        <p14:creationId xmlns:p14="http://schemas.microsoft.com/office/powerpoint/2010/main" val="3602545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aixaDeTexto 10"/>
          <p:cNvSpPr txBox="1"/>
          <p:nvPr/>
        </p:nvSpPr>
        <p:spPr>
          <a:xfrm>
            <a:off x="179512" y="107921"/>
            <a:ext cx="408714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3200" b="1" dirty="0">
                <a:solidFill>
                  <a:srgbClr val="002C7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Qualidade na PSP</a:t>
            </a:r>
          </a:p>
        </p:txBody>
      </p:sp>
      <p:sp>
        <p:nvSpPr>
          <p:cNvPr id="12" name="CaixaDeTexto 11"/>
          <p:cNvSpPr txBox="1"/>
          <p:nvPr/>
        </p:nvSpPr>
        <p:spPr>
          <a:xfrm>
            <a:off x="251521" y="764704"/>
            <a:ext cx="86409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400" b="1" dirty="0" smtClean="0">
                <a:solidFill>
                  <a:srgbClr val="002C7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Breve </a:t>
            </a:r>
            <a:r>
              <a:rPr lang="pt-PT" sz="2400" b="1" dirty="0">
                <a:solidFill>
                  <a:srgbClr val="002C7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enquadramento “normativo e histórico” na </a:t>
            </a:r>
            <a:r>
              <a:rPr lang="pt-PT" sz="2400" b="1" dirty="0" smtClean="0">
                <a:solidFill>
                  <a:srgbClr val="002C7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PSP</a:t>
            </a:r>
            <a:endParaRPr lang="pt-PT" sz="2400" b="1" dirty="0">
              <a:solidFill>
                <a:srgbClr val="002C7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Rectângulo 12"/>
          <p:cNvSpPr/>
          <p:nvPr/>
        </p:nvSpPr>
        <p:spPr>
          <a:xfrm>
            <a:off x="251521" y="1280949"/>
            <a:ext cx="8640960" cy="2492990"/>
          </a:xfrm>
          <a:prstGeom prst="rect">
            <a:avLst/>
          </a:prstGeom>
          <a:solidFill>
            <a:srgbClr val="002C77"/>
          </a:solidFill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sz="2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Alínea </a:t>
            </a:r>
            <a:r>
              <a:rPr lang="pt-PT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b), do artigo 2.º, do Despacho n.º </a:t>
            </a:r>
            <a:r>
              <a:rPr lang="pt-PT" sz="2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19935/2008 (unidades </a:t>
            </a:r>
            <a:r>
              <a:rPr lang="pt-PT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orgânicas flexíveis da Direcção </a:t>
            </a:r>
            <a:r>
              <a:rPr lang="pt-PT" sz="2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Nacional)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pt-PT" sz="2000" b="1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pt-PT" sz="2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Competência </a:t>
            </a:r>
            <a:r>
              <a:rPr lang="pt-PT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comum das </a:t>
            </a:r>
            <a:r>
              <a:rPr lang="pt-PT" sz="2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unidades orgânicas: </a:t>
            </a:r>
            <a:r>
              <a:rPr lang="pt-PT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propor “a elaboração ou revisão de procedimentos internos e o estabelecimento de boas práticas que assegurem a melhoria contínua da qualidade de procedimentos</a:t>
            </a:r>
            <a:r>
              <a:rPr lang="pt-PT" sz="2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971838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aixaDeTexto 10"/>
          <p:cNvSpPr txBox="1"/>
          <p:nvPr/>
        </p:nvSpPr>
        <p:spPr>
          <a:xfrm>
            <a:off x="179512" y="107921"/>
            <a:ext cx="408714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3200" b="1" dirty="0">
                <a:solidFill>
                  <a:srgbClr val="002C7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Qualidade na PSP</a:t>
            </a:r>
          </a:p>
        </p:txBody>
      </p:sp>
      <p:sp>
        <p:nvSpPr>
          <p:cNvPr id="12" name="CaixaDeTexto 11"/>
          <p:cNvSpPr txBox="1"/>
          <p:nvPr/>
        </p:nvSpPr>
        <p:spPr>
          <a:xfrm>
            <a:off x="251521" y="764704"/>
            <a:ext cx="86409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400" b="1" dirty="0" smtClean="0">
                <a:solidFill>
                  <a:srgbClr val="002C7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Breve </a:t>
            </a:r>
            <a:r>
              <a:rPr lang="pt-PT" sz="2400" b="1" dirty="0">
                <a:solidFill>
                  <a:srgbClr val="002C7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enquadramento “normativo e histórico” na </a:t>
            </a:r>
            <a:r>
              <a:rPr lang="pt-PT" sz="2400" b="1" dirty="0" smtClean="0">
                <a:solidFill>
                  <a:srgbClr val="002C7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PSP</a:t>
            </a:r>
            <a:endParaRPr lang="pt-PT" sz="2400" b="1" dirty="0">
              <a:solidFill>
                <a:srgbClr val="002C7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Rectângulo 12"/>
          <p:cNvSpPr/>
          <p:nvPr/>
        </p:nvSpPr>
        <p:spPr>
          <a:xfrm>
            <a:off x="251521" y="1280949"/>
            <a:ext cx="8640960" cy="2985433"/>
          </a:xfrm>
          <a:prstGeom prst="rect">
            <a:avLst/>
          </a:prstGeom>
          <a:solidFill>
            <a:srgbClr val="002C77"/>
          </a:solidFill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sz="2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Alínea </a:t>
            </a:r>
            <a:r>
              <a:rPr lang="pt-PT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d), do n.º 1, do artigo </a:t>
            </a:r>
            <a:r>
              <a:rPr lang="pt-PT" sz="2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42.º:</a:t>
            </a:r>
          </a:p>
          <a:p>
            <a:endParaRPr lang="pt-PT" sz="2400" b="1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pt-PT" sz="2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Gabinete </a:t>
            </a:r>
            <a:r>
              <a:rPr lang="pt-PT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 Estudos e Planeamento (GEP</a:t>
            </a:r>
            <a:r>
              <a:rPr lang="pt-PT" sz="2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):</a:t>
            </a:r>
          </a:p>
          <a:p>
            <a:r>
              <a:rPr lang="pt-PT" sz="2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realizar </a:t>
            </a:r>
            <a:r>
              <a:rPr lang="pt-PT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“estudos técnicos e análises </a:t>
            </a:r>
            <a:r>
              <a:rPr lang="pt-PT" sz="2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prospetivas (…) </a:t>
            </a:r>
            <a:r>
              <a:rPr lang="pt-PT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 visem o incremento da eficácia dos serviços e a promoção da qualidade do serviço prestado ao </a:t>
            </a:r>
            <a:r>
              <a:rPr lang="pt-PT" sz="2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cidadão”</a:t>
            </a:r>
          </a:p>
          <a:p>
            <a:r>
              <a:rPr lang="pt-PT" sz="2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(…) </a:t>
            </a:r>
            <a:r>
              <a:rPr lang="pt-PT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promover, “em conjunto com o DAG , a certificação de qualidade para os serviços da PSP</a:t>
            </a:r>
            <a:r>
              <a:rPr lang="pt-PT" sz="2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”.</a:t>
            </a:r>
            <a:endParaRPr lang="pt-PT" sz="3200" b="1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2959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aixaDeTexto 10"/>
          <p:cNvSpPr txBox="1"/>
          <p:nvPr/>
        </p:nvSpPr>
        <p:spPr>
          <a:xfrm>
            <a:off x="179512" y="107921"/>
            <a:ext cx="408714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3200" b="1" dirty="0">
                <a:solidFill>
                  <a:srgbClr val="002C7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Qualidade na PSP</a:t>
            </a:r>
          </a:p>
        </p:txBody>
      </p:sp>
      <p:sp>
        <p:nvSpPr>
          <p:cNvPr id="12" name="CaixaDeTexto 11"/>
          <p:cNvSpPr txBox="1"/>
          <p:nvPr/>
        </p:nvSpPr>
        <p:spPr>
          <a:xfrm>
            <a:off x="251521" y="764704"/>
            <a:ext cx="86409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400" b="1" dirty="0" smtClean="0">
                <a:solidFill>
                  <a:srgbClr val="002C7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</a:t>
            </a:r>
            <a:r>
              <a:rPr lang="pt-PT" sz="2400" b="1" dirty="0">
                <a:solidFill>
                  <a:srgbClr val="002C7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Estratégia da Qualidade na PSP</a:t>
            </a:r>
          </a:p>
        </p:txBody>
      </p:sp>
      <p:graphicFrame>
        <p:nvGraphicFramePr>
          <p:cNvPr id="2" name="Tabel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6657167"/>
              </p:ext>
            </p:extLst>
          </p:nvPr>
        </p:nvGraphicFramePr>
        <p:xfrm>
          <a:off x="265732" y="1272932"/>
          <a:ext cx="8626748" cy="452691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81932"/>
                <a:gridCol w="2160240"/>
                <a:gridCol w="2304256"/>
                <a:gridCol w="2880320"/>
              </a:tblGrid>
              <a:tr h="64581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pt-PT" sz="2000" b="1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59631" marR="596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2000" b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Princípios de Acção</a:t>
                      </a:r>
                      <a:endParaRPr lang="pt-PT" sz="2000" b="1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59631" marR="596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2000" b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Áreas de Actuação</a:t>
                      </a:r>
                      <a:endParaRPr lang="pt-PT" sz="2000" b="1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59631" marR="596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20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Ramos</a:t>
                      </a:r>
                      <a:endParaRPr lang="pt-PT" sz="2000" b="1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59631" marR="59631" marT="0" marB="0" anchor="ctr"/>
                </a:tc>
              </a:tr>
              <a:tr h="580898">
                <a:tc rowSpan="8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2000" b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Q-PSP</a:t>
                      </a:r>
                      <a:endParaRPr lang="pt-PT" sz="2000" b="1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59631" marR="59631" marT="0" marB="0" anchor="ctr"/>
                </a:tc>
                <a:tc rowSpan="8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20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Qualidade </a:t>
                      </a:r>
                      <a:r>
                        <a:rPr lang="pt-PT" sz="2000" b="1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</a:t>
                      </a:r>
                      <a:endParaRPr lang="pt-PT" sz="2000" b="1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20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Sustentabilidade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20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(EFQM)</a:t>
                      </a:r>
                      <a:endParaRPr lang="pt-PT" sz="2000" b="1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59631" marR="59631" marT="0" marB="0" anchor="ctr"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2000" b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Responsabilidade Ambiental</a:t>
                      </a:r>
                      <a:endParaRPr lang="pt-PT" sz="2000" b="1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59631" marR="59631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Gestão de Resíduos</a:t>
                      </a:r>
                      <a:endParaRPr lang="pt-PT" sz="1800" b="1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59631" marR="59631" marT="0" marB="0" anchor="ctr"/>
                </a:tc>
              </a:tr>
              <a:tr h="290450"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Energia</a:t>
                      </a:r>
                      <a:endParaRPr lang="pt-PT" sz="1800" b="1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59631" marR="59631" marT="0" marB="0" anchor="ctr"/>
                </a:tc>
              </a:tr>
              <a:tr h="435675"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2000" b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Atendimento Público</a:t>
                      </a:r>
                      <a:endParaRPr lang="pt-PT" sz="2000" b="1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59631" marR="59631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Segurança Privada</a:t>
                      </a:r>
                      <a:endParaRPr lang="pt-PT" sz="1800" b="1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59631" marR="59631" marT="0" marB="0" anchor="ctr"/>
                </a:tc>
              </a:tr>
              <a:tr h="580898"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Armas e Explosivos</a:t>
                      </a:r>
                      <a:endParaRPr lang="pt-PT" sz="1800" b="1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59631" marR="59631" marT="0" marB="0" anchor="ctr"/>
                </a:tc>
              </a:tr>
              <a:tr h="303673"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Esquadra 24/7</a:t>
                      </a:r>
                      <a:endParaRPr lang="pt-PT" sz="1800" b="1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59631" marR="59631" marT="0" marB="0" anchor="ctr"/>
                </a:tc>
              </a:tr>
              <a:tr h="435675"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2000" b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Segurança e Higiene no Trabalho</a:t>
                      </a:r>
                      <a:endParaRPr lang="pt-PT" sz="2000" b="1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59631" marR="59631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Planos Específicos</a:t>
                      </a:r>
                      <a:endParaRPr lang="pt-PT" sz="1800" b="1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59631" marR="59631" marT="0" marB="0" anchor="ctr"/>
                </a:tc>
              </a:tr>
              <a:tr h="580898"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Segurança no Trabalho</a:t>
                      </a:r>
                      <a:endParaRPr lang="pt-PT" sz="1800" b="1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59631" marR="59631" marT="0" marB="0" anchor="ctr"/>
                </a:tc>
              </a:tr>
              <a:tr h="580898"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Higiene no Trabalho</a:t>
                      </a:r>
                      <a:endParaRPr lang="pt-PT" sz="1800" b="1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59631" marR="59631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81174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1149</TotalTime>
  <Words>1214</Words>
  <Application>Microsoft Office PowerPoint</Application>
  <PresentationFormat>Apresentação no Ecrã (4:3)</PresentationFormat>
  <Paragraphs>198</Paragraphs>
  <Slides>24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dos diapositivos</vt:lpstr>
      </vt:variant>
      <vt:variant>
        <vt:i4>24</vt:i4>
      </vt:variant>
    </vt:vector>
  </HeadingPairs>
  <TitlesOfParts>
    <vt:vector size="25" baseType="lpstr">
      <vt:lpstr>Tema do Office</vt:lpstr>
      <vt:lpstr>I ENCONTRO NACIONAL DA CAF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OBRIGADO PELA VOSSA ATENÇÃO.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 ENCONTRO NACIONAL DA CAF</dc:title>
  <dc:creator>Rui Filipe Resende Melo Coelho De Moura</dc:creator>
  <cp:lastModifiedBy>Rui Moura</cp:lastModifiedBy>
  <cp:revision>224</cp:revision>
  <dcterms:created xsi:type="dcterms:W3CDTF">2014-03-25T22:55:35Z</dcterms:created>
  <dcterms:modified xsi:type="dcterms:W3CDTF">2014-09-05T09:34:01Z</dcterms:modified>
</cp:coreProperties>
</file>